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notesSlides/notesSlide7.xml" ContentType="application/vnd.openxmlformats-officedocument.presentationml.notesSlide+xml"/>
  <Override PartName="/ppt/slideLayouts/slideLayout15.xml" ContentType="application/vnd.openxmlformats-officedocument.presentationml.slideLayout+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slideLayouts/slideLayout14.xml" ContentType="application/vnd.openxmlformats-officedocument.presentationml.slideLayout+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5.xml" ContentType="application/vnd.openxmlformats-officedocument.presentationml.notesSlide+xml"/>
  <Override PartName="/ppt/slideLayouts/slideLayout13.xml" ContentType="application/vnd.openxmlformats-officedocument.presentationml.slideLayout+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notesSlides/notesSlide4.xml" ContentType="application/vnd.openxmlformats-officedocument.presentationml.notesSlide+xml"/>
  <Override PartName="/ppt/slideLayouts/slideLayout19.xml" ContentType="application/vnd.openxmlformats-officedocument.presentationml.slideLayout+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slideLayouts/slideLayout18.xml" ContentType="application/vnd.openxmlformats-officedocument.presentationml.slideLayout+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Layouts/slideLayout20.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2.xml" ContentType="application/vnd.openxmlformats-officedocument.presentationml.notesSlide+xml"/>
  <Override PartName="/ppt/slideLayouts/slideLayout17.xml" ContentType="application/vnd.openxmlformats-officedocument.presentationml.slideLayout+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72" r:id="rId1"/>
  </p:sldMasterIdLst>
  <p:notesMasterIdLst>
    <p:notesMasterId r:id="rId42"/>
  </p:notesMasterIdLst>
  <p:sldIdLst>
    <p:sldId id="256" r:id="rId2"/>
    <p:sldId id="257" r:id="rId3"/>
    <p:sldId id="258" r:id="rId4"/>
    <p:sldId id="259" r:id="rId5"/>
    <p:sldId id="260" r:id="rId6"/>
    <p:sldId id="261" r:id="rId7"/>
    <p:sldId id="282" r:id="rId8"/>
    <p:sldId id="275" r:id="rId9"/>
    <p:sldId id="279" r:id="rId10"/>
    <p:sldId id="280" r:id="rId11"/>
    <p:sldId id="264" r:id="rId12"/>
    <p:sldId id="262" r:id="rId13"/>
    <p:sldId id="263" r:id="rId14"/>
    <p:sldId id="265" r:id="rId15"/>
    <p:sldId id="266" r:id="rId16"/>
    <p:sldId id="267" r:id="rId17"/>
    <p:sldId id="281" r:id="rId18"/>
    <p:sldId id="269" r:id="rId19"/>
    <p:sldId id="273" r:id="rId20"/>
    <p:sldId id="268" r:id="rId21"/>
    <p:sldId id="270" r:id="rId22"/>
    <p:sldId id="271" r:id="rId23"/>
    <p:sldId id="283" r:id="rId24"/>
    <p:sldId id="284" r:id="rId25"/>
    <p:sldId id="272" r:id="rId26"/>
    <p:sldId id="291" r:id="rId27"/>
    <p:sldId id="294" r:id="rId28"/>
    <p:sldId id="292" r:id="rId29"/>
    <p:sldId id="295" r:id="rId30"/>
    <p:sldId id="293" r:id="rId31"/>
    <p:sldId id="296" r:id="rId32"/>
    <p:sldId id="277" r:id="rId33"/>
    <p:sldId id="276" r:id="rId34"/>
    <p:sldId id="286" r:id="rId35"/>
    <p:sldId id="287" r:id="rId36"/>
    <p:sldId id="278" r:id="rId37"/>
    <p:sldId id="288" r:id="rId38"/>
    <p:sldId id="289" r:id="rId39"/>
    <p:sldId id="290" r:id="rId40"/>
    <p:sldId id="285"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70" d="100"/>
          <a:sy n="70" d="100"/>
        </p:scale>
        <p:origin x="-1448" y="-6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12"/>
    </p:cViewPr>
  </p:sorter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A85551-B4F2-4239-B1C9-743FE27A5C10}" type="datetimeFigureOut">
              <a:rPr lang="en-US" smtClean="0"/>
              <a:pPr/>
              <a:t>6/21/13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FD9BEB-2CC5-4936-8BC1-B8D83D60F6EB}" type="slidenum">
              <a:rPr lang="en-US" smtClean="0"/>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77213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 when to push for things, when to change tactics, and when and</a:t>
            </a:r>
            <a:r>
              <a:rPr lang="en-US" baseline="0" dirty="0" smtClean="0"/>
              <a:t> what to drop. Words such as “accent,” “dialect,” “accessibility”, etc. are better than using interpreter jargon like “sign style,” “regionalisms,” etc. Take care not to become confrontational, and try to reword your request if you meet with resistance on something important.</a:t>
            </a:r>
            <a:endParaRPr lang="en-US" dirty="0"/>
          </a:p>
        </p:txBody>
      </p:sp>
      <p:sp>
        <p:nvSpPr>
          <p:cNvPr id="4" name="Slide Number Placeholder 3"/>
          <p:cNvSpPr>
            <a:spLocks noGrp="1"/>
          </p:cNvSpPr>
          <p:nvPr>
            <p:ph type="sldNum" sz="quarter" idx="10"/>
          </p:nvPr>
        </p:nvSpPr>
        <p:spPr/>
        <p:txBody>
          <a:bodyPr/>
          <a:lstStyle/>
          <a:p>
            <a:fld id="{97FD9BEB-2CC5-4936-8BC1-B8D83D60F6EB}" type="slidenum">
              <a:rPr lang="en-US" smtClean="0"/>
              <a:pPr/>
              <a:t>18</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25328805"/>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FD9BEB-2CC5-4936-8BC1-B8D83D60F6EB}" type="slidenum">
              <a:rPr lang="en-US" smtClean="0"/>
              <a:pPr/>
              <a:t>31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a:t>
            </a:r>
            <a:r>
              <a:rPr lang="en-US" baseline="0" dirty="0" smtClean="0"/>
              <a:t> accepted substitutions of signs that have actual concepts that are not used. Share “notebook” or other manipulatives. Share known limitations or other linguistic restraints that will affect the message. NOT “the story” behind what’s going on. Very difficult to draw the line at times, but use the litmus test of “Is this LINGUISTICS related?”</a:t>
            </a:r>
            <a:endParaRPr lang="en-US" dirty="0"/>
          </a:p>
        </p:txBody>
      </p:sp>
      <p:sp>
        <p:nvSpPr>
          <p:cNvPr id="4" name="Slide Number Placeholder 3"/>
          <p:cNvSpPr>
            <a:spLocks noGrp="1"/>
          </p:cNvSpPr>
          <p:nvPr>
            <p:ph type="sldNum" sz="quarter" idx="10"/>
          </p:nvPr>
        </p:nvSpPr>
        <p:spPr/>
        <p:txBody>
          <a:bodyPr/>
          <a:lstStyle/>
          <a:p>
            <a:fld id="{97FD9BEB-2CC5-4936-8BC1-B8D83D60F6EB}" type="slidenum">
              <a:rPr lang="en-US" smtClean="0"/>
              <a:pPr/>
              <a:t>32</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80687341"/>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legal and mental health settings, pre-</a:t>
            </a:r>
            <a:r>
              <a:rPr lang="en-US" baseline="0" dirty="0" smtClean="0"/>
              <a:t> and post-session meetings help ensure your interpreting keeps in line with where the attorney/doctor/psychiatrist is trying to go. Some abstract or intentionally confusing rhetoric will be unavoidably lost when working with an MLC client. However, it is still imperative to discuss and negotiate how you will proceed beforehand, and go over how it went, what adjustments had to be made, and other issues after the session is done. This helps in planning for the next meeting.</a:t>
            </a:r>
            <a:endParaRPr lang="en-US" dirty="0"/>
          </a:p>
        </p:txBody>
      </p:sp>
      <p:sp>
        <p:nvSpPr>
          <p:cNvPr id="4" name="Slide Number Placeholder 3"/>
          <p:cNvSpPr>
            <a:spLocks noGrp="1"/>
          </p:cNvSpPr>
          <p:nvPr>
            <p:ph type="sldNum" sz="quarter" idx="10"/>
          </p:nvPr>
        </p:nvSpPr>
        <p:spPr/>
        <p:txBody>
          <a:bodyPr/>
          <a:lstStyle/>
          <a:p>
            <a:fld id="{97FD9BEB-2CC5-4936-8BC1-B8D83D60F6EB}" type="slidenum">
              <a:rPr lang="en-US" smtClean="0"/>
              <a:pPr/>
              <a:t>19</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36325905"/>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Doctors, psychiatrists,</a:t>
            </a:r>
            <a:r>
              <a:rPr lang="en-US" baseline="0" dirty="0" smtClean="0"/>
              <a:t> and attorneys fully understand “legal liability.” </a:t>
            </a:r>
            <a:endParaRPr lang="en-US" dirty="0"/>
          </a:p>
        </p:txBody>
      </p:sp>
      <p:sp>
        <p:nvSpPr>
          <p:cNvPr id="4" name="Slide Number Placeholder 3"/>
          <p:cNvSpPr>
            <a:spLocks noGrp="1"/>
          </p:cNvSpPr>
          <p:nvPr>
            <p:ph type="sldNum" sz="quarter" idx="10"/>
          </p:nvPr>
        </p:nvSpPr>
        <p:spPr/>
        <p:txBody>
          <a:bodyPr/>
          <a:lstStyle/>
          <a:p>
            <a:fld id="{97FD9BEB-2CC5-4936-8BC1-B8D83D60F6EB}" type="slidenum">
              <a:rPr lang="en-US" smtClean="0"/>
              <a:pPr/>
              <a:t>20</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98431239"/>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Hearing people are most concerned with TIME and MONEY. Working with an MLC client flies</a:t>
            </a:r>
            <a:r>
              <a:rPr lang="en-US" baseline="0" dirty="0" smtClean="0"/>
              <a:t> in the face of both of these concerns. Hearing people will be less likely to understand and more likely to balk at the additional needs presented with these clients. Be patient, and stay on track.</a:t>
            </a:r>
            <a:endParaRPr lang="en-US" dirty="0"/>
          </a:p>
        </p:txBody>
      </p:sp>
      <p:sp>
        <p:nvSpPr>
          <p:cNvPr id="4" name="Slide Number Placeholder 3"/>
          <p:cNvSpPr>
            <a:spLocks noGrp="1"/>
          </p:cNvSpPr>
          <p:nvPr>
            <p:ph type="sldNum" sz="quarter" idx="10"/>
          </p:nvPr>
        </p:nvSpPr>
        <p:spPr/>
        <p:txBody>
          <a:bodyPr/>
          <a:lstStyle/>
          <a:p>
            <a:fld id="{97FD9BEB-2CC5-4936-8BC1-B8D83D60F6EB}" type="slidenum">
              <a:rPr lang="en-US" smtClean="0"/>
              <a:pPr/>
              <a:t>21</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298580"/>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Imagine the confusion</a:t>
            </a:r>
            <a:r>
              <a:rPr lang="en-US" baseline="0" dirty="0" smtClean="0"/>
              <a:t> and additional work, stress, etc. of having to adjust to another person, another unfamiliar communication style, the confusion of trying to establish signs/concepts for things that have already been laid, but are unknown to the new interpreter, etc.</a:t>
            </a:r>
            <a:endParaRPr lang="en-US" dirty="0"/>
          </a:p>
        </p:txBody>
      </p:sp>
      <p:sp>
        <p:nvSpPr>
          <p:cNvPr id="4" name="Slide Number Placeholder 3"/>
          <p:cNvSpPr>
            <a:spLocks noGrp="1"/>
          </p:cNvSpPr>
          <p:nvPr>
            <p:ph type="sldNum" sz="quarter" idx="10"/>
          </p:nvPr>
        </p:nvSpPr>
        <p:spPr/>
        <p:txBody>
          <a:bodyPr/>
          <a:lstStyle/>
          <a:p>
            <a:fld id="{97FD9BEB-2CC5-4936-8BC1-B8D83D60F6EB}" type="slidenum">
              <a:rPr lang="en-US" smtClean="0"/>
              <a:pPr/>
              <a:t>22</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16066458"/>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without</a:t>
            </a:r>
            <a:r>
              <a:rPr lang="en-US" baseline="0" dirty="0" smtClean="0"/>
              <a:t> formal language, this person has experienced LIFE. Find common ideas that he/she understands, and build connections from there. (ie Birth certificate in form/language from country of origin and help build the bridge to what a birth certificate from the US looks like). Be careful with UNCOMMON holidays: Thanksgiving, Christmas, Easter, Fourth of July, etc.</a:t>
            </a:r>
            <a:endParaRPr lang="en-US" dirty="0"/>
          </a:p>
        </p:txBody>
      </p:sp>
      <p:sp>
        <p:nvSpPr>
          <p:cNvPr id="4" name="Slide Number Placeholder 3"/>
          <p:cNvSpPr>
            <a:spLocks noGrp="1"/>
          </p:cNvSpPr>
          <p:nvPr>
            <p:ph type="sldNum" sz="quarter" idx="10"/>
          </p:nvPr>
        </p:nvSpPr>
        <p:spPr/>
        <p:txBody>
          <a:bodyPr/>
          <a:lstStyle/>
          <a:p>
            <a:fld id="{97FD9BEB-2CC5-4936-8BC1-B8D83D60F6EB}" type="slidenum">
              <a:rPr lang="en-US" smtClean="0"/>
              <a:pPr/>
              <a:t>23</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4057484"/>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You will use the smart phone/tablet for everything!</a:t>
            </a:r>
            <a:r>
              <a:rPr lang="en-US" baseline="0" dirty="0" smtClean="0"/>
              <a:t> Worth the investment. Google is your friend!</a:t>
            </a:r>
          </a:p>
          <a:p>
            <a:pPr marL="228600" indent="-228600">
              <a:buFont typeface="+mj-lt"/>
              <a:buAutoNum type="arabicPeriod"/>
            </a:pPr>
            <a:r>
              <a:rPr lang="en-US" baseline="0" dirty="0" smtClean="0"/>
              <a:t>Dry erase boards are inexpensive. Walmart or Target has them for $6-$10. Colored pens can help, but take care not to confuse a basic concept by adding an additional, unrelated detail. Colored pens can be used to show a change of idea, concept, etc.</a:t>
            </a:r>
            <a:endParaRPr lang="en-US" dirty="0" smtClean="0"/>
          </a:p>
          <a:p>
            <a:pPr marL="228600" indent="-228600">
              <a:buFont typeface="+mj-lt"/>
              <a:buAutoNum type="arabicPeriod"/>
            </a:pPr>
            <a:r>
              <a:rPr lang="en-US" dirty="0" smtClean="0"/>
              <a:t>Avoid</a:t>
            </a:r>
            <a:r>
              <a:rPr lang="en-US" baseline="0" dirty="0" smtClean="0"/>
              <a:t> pictures/manipulatives with lots of detail. Separate “things” from color, size, etc. Details are added in layers once each “larger” concept is established. Don’t forget to use what you have at your fingertips (your own comb, checkbook, lipstick, phone, etc.)</a:t>
            </a:r>
          </a:p>
          <a:p>
            <a:pPr marL="228600" indent="-228600">
              <a:buFont typeface="+mj-lt"/>
              <a:buAutoNum type="arabicPeriod"/>
            </a:pPr>
            <a:r>
              <a:rPr lang="en-US" dirty="0" smtClean="0"/>
              <a:t>Take advantage of thrift</a:t>
            </a:r>
            <a:r>
              <a:rPr lang="en-US" baseline="0" dirty="0" smtClean="0"/>
              <a:t> stores, $1 aisles in Walmart or Target, things you have lying around your house, and other inexpensive options for building your toolbox.</a:t>
            </a:r>
            <a:endParaRPr lang="en-US" dirty="0"/>
          </a:p>
        </p:txBody>
      </p:sp>
      <p:sp>
        <p:nvSpPr>
          <p:cNvPr id="4" name="Slide Number Placeholder 3"/>
          <p:cNvSpPr>
            <a:spLocks noGrp="1"/>
          </p:cNvSpPr>
          <p:nvPr>
            <p:ph type="sldNum" sz="quarter" idx="10"/>
          </p:nvPr>
        </p:nvSpPr>
        <p:spPr/>
        <p:txBody>
          <a:bodyPr/>
          <a:lstStyle/>
          <a:p>
            <a:fld id="{97FD9BEB-2CC5-4936-8BC1-B8D83D60F6EB}" type="slidenum">
              <a:rPr lang="en-US" smtClean="0"/>
              <a:pPr/>
              <a:t>24</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04496022"/>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FD9BEB-2CC5-4936-8BC1-B8D83D60F6EB}" type="slidenum">
              <a:rPr lang="en-US" smtClean="0"/>
              <a:pPr/>
              <a:t>27</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FD9BEB-2CC5-4936-8BC1-B8D83D60F6EB}" type="slidenum">
              <a:rPr lang="en-US" smtClean="0"/>
              <a:pPr/>
              <a:t>29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3252D34E-182C-E540-8C36-0727F09EC648}" type="datetimeFigureOut">
              <a:rPr lang="en-US" smtClean="0"/>
              <a:pPr/>
              <a:t>6/21/13</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7364B579-63B2-3C43-A17B-684E8898EBD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64B579-63B2-3C43-A17B-684E8898EBD6}"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64B579-63B2-3C43-A17B-684E8898EBD6}"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64B579-63B2-3C43-A17B-684E8898EBD6}"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64B579-63B2-3C43-A17B-684E8898EBD6}"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64B579-63B2-3C43-A17B-684E8898EBD6}"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64B579-63B2-3C43-A17B-684E8898EBD6}"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64B579-63B2-3C43-A17B-684E8898EBD6}"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64B579-63B2-3C43-A17B-684E8898EBD6}"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64B579-63B2-3C43-A17B-684E8898EBD6}"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4B579-63B2-3C43-A17B-684E8898EBD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4B579-63B2-3C43-A17B-684E8898EBD6}"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4B579-63B2-3C43-A17B-684E8898EBD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3252D34E-182C-E540-8C36-0727F09EC648}" type="datetimeFigureOut">
              <a:rPr lang="en-US" smtClean="0"/>
              <a:pPr/>
              <a:t>6/21/13</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7364B579-63B2-3C43-A17B-684E8898EBD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4B579-63B2-3C43-A17B-684E8898EBD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64B579-63B2-3C43-A17B-684E8898EBD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64B579-63B2-3C43-A17B-684E8898EBD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64B579-63B2-3C43-A17B-684E8898EBD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64B579-63B2-3C43-A17B-684E8898EBD6}"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252D34E-182C-E540-8C36-0727F09EC648}" type="datetimeFigureOut">
              <a:rPr lang="en-US" smtClean="0"/>
              <a:pPr/>
              <a:t>6/21/13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64B579-63B2-3C43-A17B-684E8898EBD6}"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3252D34E-182C-E540-8C36-0727F09EC648}" type="datetimeFigureOut">
              <a:rPr lang="en-US" smtClean="0"/>
              <a:pPr/>
              <a:t>6/21/13</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7364B579-63B2-3C43-A17B-684E8898EBD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 id="2147483787" r:id="rId15"/>
    <p:sldLayoutId id="2147483788" r:id="rId16"/>
    <p:sldLayoutId id="2147483789" r:id="rId17"/>
    <p:sldLayoutId id="2147483790" r:id="rId18"/>
    <p:sldLayoutId id="2147483791" r:id="rId19"/>
    <p:sldLayoutId id="2147483792"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rs.state.tx.us/dhhs/beiterpsearch.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4" Type="http://schemas.openxmlformats.org/officeDocument/2006/relationships/image" Target="../media/image14.png"/><Relationship Id="rId5"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jpeg"/><Relationship Id="rId5"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8.jpeg"/><Relationship Id="rId5"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dars.state.tx.us/dhhs/index.shtml" TargetMode="External"/><Relationship Id="rId4" Type="http://schemas.openxmlformats.org/officeDocument/2006/relationships/hyperlink" Target="http://www.dars.state.tx.us/dhhs/beiterpsearch.shtml" TargetMode="External"/><Relationship Id="rId5" Type="http://schemas.openxmlformats.org/officeDocument/2006/relationships/hyperlink" Target="http://www.dars.state.tx.us/dhhs/specialistpgm.shtml" TargetMode="External"/><Relationship Id="rId6" Type="http://schemas.openxmlformats.org/officeDocument/2006/relationships/hyperlink" Target="http://sciencebin.wordpress.com/article/explicit-vs-implicit-and-declarative-vs-2qpvzotrrhys1-11/" TargetMode="External"/><Relationship Id="rId1" Type="http://schemas.openxmlformats.org/officeDocument/2006/relationships/slideLayout" Target="../slideLayouts/slideLayout2.xml"/><Relationship Id="rId2" Type="http://schemas.openxmlformats.org/officeDocument/2006/relationships/hyperlink" Target="http://rid.org/UserFiles/File/NAD_RID_ETHICS.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rid.org/UserFiles/File/NAD_RID_ETHIC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Building Bridges: Communicating without a Shared Language Base</a:t>
            </a:r>
            <a:endParaRPr lang="en-US" dirty="0"/>
          </a:p>
        </p:txBody>
      </p:sp>
      <p:sp>
        <p:nvSpPr>
          <p:cNvPr id="3" name="Subtitle 2"/>
          <p:cNvSpPr>
            <a:spLocks noGrp="1"/>
          </p:cNvSpPr>
          <p:nvPr>
            <p:ph type="subTitle" idx="1"/>
          </p:nvPr>
        </p:nvSpPr>
        <p:spPr/>
        <p:txBody>
          <a:bodyPr/>
          <a:lstStyle/>
          <a:p>
            <a:endParaRPr lang="en-US" dirty="0" smtClean="0"/>
          </a:p>
          <a:p>
            <a:r>
              <a:rPr lang="en-US" dirty="0" smtClean="0"/>
              <a:t>Alaina Webb and Sammie Sheppard</a:t>
            </a:r>
          </a:p>
          <a:p>
            <a:r>
              <a:rPr lang="en-US" dirty="0" smtClean="0"/>
              <a:t>TSID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Workshop Will Focus On:</a:t>
            </a:r>
            <a:endParaRPr lang="en-US" dirty="0"/>
          </a:p>
        </p:txBody>
      </p:sp>
      <p:sp>
        <p:nvSpPr>
          <p:cNvPr id="3" name="Content Placeholder 2"/>
          <p:cNvSpPr>
            <a:spLocks noGrp="1"/>
          </p:cNvSpPr>
          <p:nvPr>
            <p:ph idx="1"/>
          </p:nvPr>
        </p:nvSpPr>
        <p:spPr/>
        <p:txBody>
          <a:bodyPr/>
          <a:lstStyle/>
          <a:p>
            <a:r>
              <a:rPr lang="en-US" dirty="0" smtClean="0"/>
              <a:t>Respect for Consumers 4.1, 4.2, &amp;4.4 – Interpreters demonstrate respect for consumers.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6762"/>
            <a:ext cx="7313613" cy="868362"/>
          </a:xfrm>
        </p:spPr>
        <p:txBody>
          <a:bodyPr/>
          <a:lstStyle/>
          <a:p>
            <a:r>
              <a:rPr lang="en-US" dirty="0" smtClean="0"/>
              <a:t>So What Do I Do Now?!</a:t>
            </a:r>
            <a:endParaRPr lang="en-US" dirty="0"/>
          </a:p>
        </p:txBody>
      </p:sp>
      <p:sp>
        <p:nvSpPr>
          <p:cNvPr id="3" name="Content Placeholder 2"/>
          <p:cNvSpPr>
            <a:spLocks noGrp="1"/>
          </p:cNvSpPr>
          <p:nvPr>
            <p:ph idx="1"/>
          </p:nvPr>
        </p:nvSpPr>
        <p:spPr>
          <a:xfrm>
            <a:off x="537284" y="1371599"/>
            <a:ext cx="8303476" cy="5176685"/>
          </a:xfrm>
        </p:spPr>
        <p:txBody>
          <a:bodyPr>
            <a:noAutofit/>
          </a:bodyPr>
          <a:lstStyle/>
          <a:p>
            <a:pPr>
              <a:spcBef>
                <a:spcPts val="0"/>
              </a:spcBef>
              <a:spcAft>
                <a:spcPts val="600"/>
              </a:spcAft>
              <a:buFont typeface="Arial" pitchFamily="34" charset="0"/>
              <a:buChar char="•"/>
            </a:pPr>
            <a:r>
              <a:rPr lang="en-US" dirty="0" smtClean="0"/>
              <a:t>GET HELP!!!!  Know your local resources in your area.</a:t>
            </a:r>
          </a:p>
          <a:p>
            <a:pPr>
              <a:spcBef>
                <a:spcPts val="0"/>
              </a:spcBef>
              <a:spcAft>
                <a:spcPts val="600"/>
              </a:spcAft>
              <a:buFont typeface="Arial" pitchFamily="34" charset="0"/>
              <a:buChar char="•"/>
            </a:pPr>
            <a:r>
              <a:rPr lang="en-US" dirty="0" smtClean="0"/>
              <a:t>Ideally a CDI </a:t>
            </a:r>
          </a:p>
          <a:p>
            <a:pPr>
              <a:spcBef>
                <a:spcPts val="0"/>
              </a:spcBef>
              <a:spcAft>
                <a:spcPts val="600"/>
              </a:spcAft>
              <a:buFont typeface="Arial" pitchFamily="34" charset="0"/>
              <a:buChar char="•"/>
            </a:pPr>
            <a:r>
              <a:rPr lang="en-US" dirty="0" smtClean="0"/>
              <a:t>            </a:t>
            </a:r>
            <a:r>
              <a:rPr lang="en-US" dirty="0" smtClean="0">
                <a:hlinkClick r:id="rId2"/>
              </a:rPr>
              <a:t>www.dars.state.tx.us/dhhs/beiterpsearch.shtml</a:t>
            </a:r>
            <a:r>
              <a:rPr lang="en-US" dirty="0" smtClean="0"/>
              <a:t> </a:t>
            </a:r>
          </a:p>
          <a:p>
            <a:pPr>
              <a:spcBef>
                <a:spcPts val="0"/>
              </a:spcBef>
              <a:spcAft>
                <a:spcPts val="600"/>
              </a:spcAft>
              <a:buFont typeface="Arial" pitchFamily="34" charset="0"/>
              <a:buChar char="•"/>
            </a:pPr>
            <a:r>
              <a:rPr lang="en-US" dirty="0" smtClean="0"/>
              <a:t>A highly certified, highly experienced interpreter with training in this area. </a:t>
            </a:r>
          </a:p>
          <a:p>
            <a:pPr>
              <a:spcBef>
                <a:spcPts val="0"/>
              </a:spcBef>
              <a:spcAft>
                <a:spcPts val="600"/>
              </a:spcAft>
              <a:buFont typeface="Arial" pitchFamily="34" charset="0"/>
              <a:buChar char="•"/>
            </a:pPr>
            <a:r>
              <a:rPr lang="en-US" dirty="0" smtClean="0"/>
              <a:t>Someone you can call 24/7 for THIS REASON.</a:t>
            </a:r>
          </a:p>
          <a:p>
            <a:pPr>
              <a:spcBef>
                <a:spcPts val="0"/>
              </a:spcBef>
              <a:spcAft>
                <a:spcPts val="600"/>
              </a:spcAft>
              <a:buFont typeface="Arial" pitchFamily="34" charset="0"/>
              <a:buChar char="•"/>
            </a:pPr>
            <a:r>
              <a:rPr lang="en-US" dirty="0" smtClean="0"/>
              <a:t>DARS Representatives: your local Deafness Resource Specialist, Randi Turner, Doug </a:t>
            </a:r>
            <a:r>
              <a:rPr lang="en-US" dirty="0" smtClean="0"/>
              <a:t>Dittfurth</a:t>
            </a:r>
            <a:r>
              <a:rPr lang="en-US" dirty="0" smtClean="0"/>
              <a:t>,  Ann Horn, etc…</a:t>
            </a:r>
          </a:p>
          <a:p>
            <a:pPr>
              <a:spcBef>
                <a:spcPts val="0"/>
              </a:spcBef>
              <a:spcAft>
                <a:spcPts val="600"/>
              </a:spcAft>
              <a:buFont typeface="Arial" pitchFamily="34" charset="0"/>
              <a:buChar char="•"/>
            </a:pPr>
            <a:r>
              <a:rPr lang="en-US" dirty="0" smtClean="0"/>
              <a:t>Local ITP Directors and Instructors, Deaf pastors, etc.</a:t>
            </a:r>
          </a:p>
          <a:p>
            <a:pPr>
              <a:spcBef>
                <a:spcPts val="0"/>
              </a:spcBef>
              <a:spcAft>
                <a:spcPts val="600"/>
              </a:spcAft>
              <a:buFont typeface="Arial" pitchFamily="34" charset="0"/>
              <a:buChar char="•"/>
            </a:pPr>
            <a:r>
              <a:rPr lang="en-US" dirty="0" smtClean="0"/>
              <a:t>Legal – Carla Mathers, Anna Witter- </a:t>
            </a:r>
            <a:r>
              <a:rPr lang="en-US" dirty="0" smtClean="0"/>
              <a:t>Merrithew</a:t>
            </a:r>
            <a:endParaRPr lang="en-US" dirty="0"/>
          </a:p>
          <a:p>
            <a:pPr>
              <a:spcBef>
                <a:spcPts val="0"/>
              </a:spcBef>
              <a:spcAft>
                <a:spcPts val="600"/>
              </a:spcAft>
              <a:buFont typeface="Arial" pitchFamily="34" charset="0"/>
              <a:buChar char="•"/>
            </a:pPr>
            <a:r>
              <a:rPr lang="en-US" dirty="0" smtClean="0"/>
              <a:t>IF YOU ARE WORKING VIA AN AGENCY, CALL THEM FIRST!</a:t>
            </a:r>
          </a:p>
          <a:p>
            <a:pPr>
              <a:spcBef>
                <a:spcPts val="0"/>
              </a:spcBef>
              <a:spcAft>
                <a:spcPts val="600"/>
              </a:spcAft>
              <a:buNone/>
            </a:pPr>
            <a:endParaRPr lang="en-US" dirty="0" smtClean="0"/>
          </a:p>
          <a:p>
            <a:pPr>
              <a:spcBef>
                <a:spcPts val="0"/>
              </a:spcBef>
              <a:spcAft>
                <a:spcPts val="600"/>
              </a:spcAft>
              <a:buNone/>
            </a:pPr>
            <a:endParaRPr lang="en-US" dirty="0" smtClean="0"/>
          </a:p>
          <a:p>
            <a:pPr>
              <a:spcBef>
                <a:spcPts val="0"/>
              </a:spcBef>
              <a:spcAft>
                <a:spcPts val="600"/>
              </a:spcAft>
              <a:buNone/>
            </a:pPr>
            <a:r>
              <a:rPr lang="en-US" dirty="0" smtClean="0"/>
              <a:t> </a:t>
            </a:r>
          </a:p>
          <a:p>
            <a:pPr>
              <a:spcBef>
                <a:spcPts val="0"/>
              </a:spcBef>
              <a:spcAft>
                <a:spcPts val="600"/>
              </a:spcAft>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Unique Challenges</a:t>
            </a:r>
            <a:endParaRPr lang="en-US" dirty="0"/>
          </a:p>
        </p:txBody>
      </p:sp>
      <p:sp>
        <p:nvSpPr>
          <p:cNvPr id="3" name="Content Placeholder 2"/>
          <p:cNvSpPr>
            <a:spLocks noGrp="1"/>
          </p:cNvSpPr>
          <p:nvPr>
            <p:ph idx="1"/>
          </p:nvPr>
        </p:nvSpPr>
        <p:spPr>
          <a:xfrm>
            <a:off x="914400" y="1371600"/>
            <a:ext cx="7313613" cy="5122862"/>
          </a:xfrm>
        </p:spPr>
        <p:txBody>
          <a:bodyPr/>
          <a:lstStyle/>
          <a:p>
            <a:r>
              <a:rPr lang="en-US" dirty="0" smtClean="0"/>
              <a:t>Time Related concepts</a:t>
            </a:r>
          </a:p>
          <a:p>
            <a:r>
              <a:rPr lang="en-US" dirty="0" smtClean="0"/>
              <a:t>Abstract concepts</a:t>
            </a:r>
          </a:p>
          <a:p>
            <a:r>
              <a:rPr lang="en-US" dirty="0" smtClean="0"/>
              <a:t>Details of a concept</a:t>
            </a:r>
          </a:p>
          <a:p>
            <a:r>
              <a:rPr lang="en-US" dirty="0" smtClean="0"/>
              <a:t>Conceptual thought based on cultural exposure of either the interpreter and/or the client.</a:t>
            </a:r>
          </a:p>
          <a:p>
            <a:r>
              <a:rPr lang="en-US" dirty="0" smtClean="0"/>
              <a:t>Lack of or extremely limited exposure to formal education.</a:t>
            </a:r>
          </a:p>
          <a:p>
            <a:r>
              <a:rPr lang="en-US" dirty="0" smtClean="0"/>
              <a:t>Multiple cultural deficits (settings, linguistic, etc…)</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497881" y="765166"/>
            <a:ext cx="6024091" cy="4524315"/>
          </a:xfrm>
          <a:prstGeom prst="rect">
            <a:avLst/>
          </a:prstGeom>
          <a:noFill/>
        </p:spPr>
        <p:txBody>
          <a:bodyPr wrap="square" rtlCol="0">
            <a:spAutoFit/>
          </a:bodyPr>
          <a:lstStyle/>
          <a:p>
            <a:pPr algn="ctr"/>
            <a:r>
              <a:rPr lang="en-US" sz="9600" dirty="0" smtClean="0"/>
              <a:t>WE ALL HAVE DEFICITS!</a:t>
            </a:r>
            <a:endParaRPr lang="en-US" sz="9600"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6762"/>
            <a:ext cx="7313613" cy="1231900"/>
          </a:xfrm>
        </p:spPr>
        <p:txBody>
          <a:bodyPr/>
          <a:lstStyle/>
          <a:p>
            <a:r>
              <a:rPr lang="en-US" dirty="0" smtClean="0"/>
              <a:t>What Tools Should Be in Your Tool Box?</a:t>
            </a:r>
            <a:endParaRPr lang="en-US" dirty="0"/>
          </a:p>
        </p:txBody>
      </p:sp>
      <p:sp>
        <p:nvSpPr>
          <p:cNvPr id="3" name="Content Placeholder 2"/>
          <p:cNvSpPr>
            <a:spLocks noGrp="1"/>
          </p:cNvSpPr>
          <p:nvPr>
            <p:ph idx="1"/>
          </p:nvPr>
        </p:nvSpPr>
        <p:spPr>
          <a:xfrm>
            <a:off x="914400" y="1735137"/>
            <a:ext cx="7313613" cy="4923431"/>
          </a:xfrm>
        </p:spPr>
        <p:txBody>
          <a:bodyPr>
            <a:normAutofit lnSpcReduction="10000"/>
          </a:bodyPr>
          <a:lstStyle/>
          <a:p>
            <a:pPr>
              <a:buNone/>
            </a:pPr>
            <a:endParaRPr lang="en-US" dirty="0" smtClean="0"/>
          </a:p>
          <a:p>
            <a:r>
              <a:rPr lang="en-US" dirty="0" smtClean="0"/>
              <a:t>Know the CPC ethical parameters for this situation.</a:t>
            </a:r>
          </a:p>
          <a:p>
            <a:r>
              <a:rPr lang="en-US" dirty="0" smtClean="0"/>
              <a:t>The ability to look beyond standard perceptions and from a million different angles.  </a:t>
            </a:r>
          </a:p>
          <a:p>
            <a:r>
              <a:rPr lang="en-US" dirty="0" smtClean="0"/>
              <a:t>Teaming- linguistic tools can be shared without compromising neutrality.  </a:t>
            </a:r>
          </a:p>
          <a:p>
            <a:r>
              <a:rPr lang="en-US" dirty="0" smtClean="0"/>
              <a:t>How teaming roles are applied to meet the needs of an MLC client.</a:t>
            </a:r>
          </a:p>
          <a:p>
            <a:r>
              <a:rPr lang="en-US" dirty="0" smtClean="0"/>
              <a:t>Concrete tools to communicate a wide variety of concepts.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The Adjusted Flow of Interpreting</a:t>
            </a:r>
            <a:endParaRPr lang="en-US" sz="4000" dirty="0"/>
          </a:p>
        </p:txBody>
      </p:sp>
      <p:sp>
        <p:nvSpPr>
          <p:cNvPr id="3" name="Content Placeholder 2"/>
          <p:cNvSpPr>
            <a:spLocks noGrp="1"/>
          </p:cNvSpPr>
          <p:nvPr>
            <p:ph idx="1"/>
          </p:nvPr>
        </p:nvSpPr>
        <p:spPr/>
        <p:txBody>
          <a:bodyPr/>
          <a:lstStyle/>
          <a:p>
            <a:r>
              <a:rPr lang="en-US" u="sng" dirty="0" smtClean="0"/>
              <a:t>Forget</a:t>
            </a:r>
            <a:r>
              <a:rPr lang="en-US" dirty="0" smtClean="0"/>
              <a:t> </a:t>
            </a:r>
            <a:r>
              <a:rPr lang="en-US" u="sng" dirty="0" smtClean="0"/>
              <a:t>simultaneous </a:t>
            </a:r>
            <a:r>
              <a:rPr lang="en-US" dirty="0" smtClean="0"/>
              <a:t>– work in consecutive mode.</a:t>
            </a:r>
          </a:p>
          <a:p>
            <a:r>
              <a:rPr lang="en-US" dirty="0" smtClean="0"/>
              <a:t>Know how to speak professionally and with specific terminology to hearing participants about the need for adjusted interpreting techniques.</a:t>
            </a:r>
          </a:p>
          <a:p>
            <a:r>
              <a:rPr lang="en-US" dirty="0" smtClean="0"/>
              <a:t>Time constraints are going to have to be laid aside.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Consecutive vs. Simultaneous</a:t>
            </a:r>
            <a:endParaRPr lang="en-US" dirty="0"/>
          </a:p>
        </p:txBody>
      </p:sp>
      <p:sp>
        <p:nvSpPr>
          <p:cNvPr id="3" name="Content Placeholder 2"/>
          <p:cNvSpPr>
            <a:spLocks noGrp="1"/>
          </p:cNvSpPr>
          <p:nvPr>
            <p:ph idx="1"/>
          </p:nvPr>
        </p:nvSpPr>
        <p:spPr/>
        <p:txBody>
          <a:bodyPr/>
          <a:lstStyle/>
          <a:p>
            <a:r>
              <a:rPr lang="en-US" dirty="0" smtClean="0"/>
              <a:t>Simultaneous interpreting requires both parties have an in-depth knowledge of a  shared language base that is implicit.</a:t>
            </a:r>
          </a:p>
          <a:p>
            <a:r>
              <a:rPr lang="en-US" i="1" dirty="0" smtClean="0"/>
              <a:t>Implicit</a:t>
            </a:r>
            <a:r>
              <a:rPr lang="en-US" dirty="0" smtClean="0"/>
              <a:t> knowledge is “the unconscious knowledge of a much larger body of information that is the basis of automatic, spontaneous use of language” (Little 1994:103), which is intuitive, tacit, and proceduralized. It can be accessed without much conscious deliberation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Consecutive vs. Simultaneous</a:t>
            </a:r>
            <a:endParaRPr lang="en-US" dirty="0"/>
          </a:p>
        </p:txBody>
      </p:sp>
      <p:sp>
        <p:nvSpPr>
          <p:cNvPr id="3" name="Content Placeholder 2"/>
          <p:cNvSpPr>
            <a:spLocks noGrp="1"/>
          </p:cNvSpPr>
          <p:nvPr>
            <p:ph idx="1"/>
          </p:nvPr>
        </p:nvSpPr>
        <p:spPr/>
        <p:txBody>
          <a:bodyPr/>
          <a:lstStyle/>
          <a:p>
            <a:r>
              <a:rPr lang="en-US" dirty="0" smtClean="0"/>
              <a:t>Without this shared language base the use of simultaneous interpreting is not only ineffective, but an unethical choice in an MLC situation.</a:t>
            </a:r>
          </a:p>
          <a:p>
            <a:r>
              <a:rPr lang="en-US" dirty="0" smtClean="0"/>
              <a:t>Consecutive Interpreting allows for time to break concepts into very small chunks at a pace that allows the Deaf consumer time to process. </a:t>
            </a:r>
          </a:p>
          <a:p>
            <a:r>
              <a:rPr lang="en-US" dirty="0" smtClean="0"/>
              <a:t>It also allows time for the interpreter to work through a variety of tools to find the best choice for communicating a particular concept.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Professional Terminology with Hearing Clients</a:t>
            </a:r>
            <a:endParaRPr lang="en-US" dirty="0"/>
          </a:p>
        </p:txBody>
      </p:sp>
      <p:sp>
        <p:nvSpPr>
          <p:cNvPr id="4" name="TextBox 3"/>
          <p:cNvSpPr txBox="1"/>
          <p:nvPr/>
        </p:nvSpPr>
        <p:spPr>
          <a:xfrm>
            <a:off x="676265" y="2360046"/>
            <a:ext cx="7818274" cy="3539430"/>
          </a:xfrm>
          <a:prstGeom prst="rect">
            <a:avLst/>
          </a:prstGeom>
          <a:noFill/>
        </p:spPr>
        <p:txBody>
          <a:bodyPr wrap="square" rtlCol="0">
            <a:spAutoFit/>
          </a:bodyPr>
          <a:lstStyle/>
          <a:p>
            <a:r>
              <a:rPr lang="en-US" sz="3200" dirty="0" smtClean="0">
                <a:solidFill>
                  <a:srgbClr val="800000"/>
                </a:solidFill>
              </a:rPr>
              <a:t>Above all, be professionally assertive and polite.  Speak intelligently in terms familiar to the hearing professionals in the setting.  If you are rude and unprofessional, you will have a negative influence on the proceedings and impede the Deaf person getting what they need</a:t>
            </a:r>
            <a:r>
              <a:rPr lang="en-US" sz="3200" dirty="0" smtClean="0"/>
              <a:t>. </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 I Talk To: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Court – the Judge ultimately must approve everything.  Also need to know the court coordinator and attorneys for both sides.</a:t>
            </a:r>
          </a:p>
          <a:p>
            <a:r>
              <a:rPr lang="en-US" dirty="0" smtClean="0"/>
              <a:t>Hospitals – Doctor handling case writes all the orders.  Charge nurses can be helpful, patient advocates/guest services are very important to know. </a:t>
            </a:r>
          </a:p>
          <a:p>
            <a:r>
              <a:rPr lang="en-US" dirty="0" smtClean="0"/>
              <a:t>Schools – classroom instructor, Deaf Ed teacher, interpreter,  principal, vice-principal, counselor, and possibly diagnostician.</a:t>
            </a:r>
          </a:p>
          <a:p>
            <a:r>
              <a:rPr lang="en-US" dirty="0" smtClean="0"/>
              <a:t>Pre and post sessions are CRITICAL!! The ability to negotiate professionally is imperative.</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this Workshop</a:t>
            </a:r>
            <a:endParaRPr lang="en-US" dirty="0"/>
          </a:p>
        </p:txBody>
      </p:sp>
      <p:sp>
        <p:nvSpPr>
          <p:cNvPr id="3" name="Content Placeholder 2"/>
          <p:cNvSpPr>
            <a:spLocks noGrp="1"/>
          </p:cNvSpPr>
          <p:nvPr>
            <p:ph idx="1"/>
          </p:nvPr>
        </p:nvSpPr>
        <p:spPr/>
        <p:txBody>
          <a:bodyPr>
            <a:normAutofit lnSpcReduction="10000"/>
          </a:bodyPr>
          <a:lstStyle/>
          <a:p>
            <a:r>
              <a:rPr lang="en-US" dirty="0" smtClean="0"/>
              <a:t>Participants will have tools to identify persons whose communication system is outside the typical scope of interpreting or is non-existent.</a:t>
            </a:r>
          </a:p>
          <a:p>
            <a:r>
              <a:rPr lang="en-US" dirty="0" smtClean="0"/>
              <a:t>Have a list of resource persons to contact when they have a client who is MLC.</a:t>
            </a:r>
          </a:p>
          <a:p>
            <a:r>
              <a:rPr lang="en-US" dirty="0" smtClean="0"/>
              <a:t>Have a </a:t>
            </a:r>
            <a:r>
              <a:rPr lang="en-US" i="1" dirty="0" smtClean="0"/>
              <a:t>base</a:t>
            </a:r>
            <a:r>
              <a:rPr lang="en-US" dirty="0" smtClean="0"/>
              <a:t> level awareness of tools that can be used to establish communication with someone who is MLC.</a:t>
            </a:r>
          </a:p>
          <a:p>
            <a:r>
              <a:rPr lang="en-US" dirty="0" smtClean="0"/>
              <a:t>Practice communicating simple concepts for someone identified as MLC.</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6689"/>
            <a:ext cx="7313613" cy="1050409"/>
          </a:xfrm>
        </p:spPr>
        <p:txBody>
          <a:bodyPr/>
          <a:lstStyle/>
          <a:p>
            <a:r>
              <a:rPr lang="en-US" sz="3600" dirty="0" smtClean="0"/>
              <a:t>Professional Terminology with Hearing Clients</a:t>
            </a:r>
            <a:endParaRPr lang="en-US" sz="3600" dirty="0"/>
          </a:p>
        </p:txBody>
      </p:sp>
      <p:sp>
        <p:nvSpPr>
          <p:cNvPr id="3" name="Content Placeholder 2"/>
          <p:cNvSpPr>
            <a:spLocks noGrp="1"/>
          </p:cNvSpPr>
          <p:nvPr>
            <p:ph idx="1"/>
          </p:nvPr>
        </p:nvSpPr>
        <p:spPr>
          <a:xfrm>
            <a:off x="914400" y="1526627"/>
            <a:ext cx="7313613" cy="4264573"/>
          </a:xfrm>
        </p:spPr>
        <p:txBody>
          <a:bodyPr>
            <a:normAutofit fontScale="92500" lnSpcReduction="10000"/>
          </a:bodyPr>
          <a:lstStyle/>
          <a:p>
            <a:r>
              <a:rPr lang="en-US" b="1" dirty="0" smtClean="0"/>
              <a:t>“Legally Liable” </a:t>
            </a:r>
            <a:r>
              <a:rPr lang="en-US" dirty="0" smtClean="0"/>
              <a:t>– Courts, hospitals, schools, etc… are legally liable to provide language communication in the mode best understood by the Deaf client. </a:t>
            </a:r>
          </a:p>
          <a:p>
            <a:r>
              <a:rPr lang="en-US" b="1" dirty="0" smtClean="0"/>
              <a:t>“Linguistically present”</a:t>
            </a:r>
            <a:r>
              <a:rPr lang="en-US" dirty="0" smtClean="0"/>
              <a:t> – (Thank you, Carla Mathers!) often used in court as in “linguistically present for their defense.” The Deaf person has a right to have someone who can get to the communication mode best understood by the Deaf person. </a:t>
            </a:r>
          </a:p>
          <a:p>
            <a:r>
              <a:rPr lang="en-US" b="1" dirty="0" smtClean="0"/>
              <a:t>“Unique Dialect” </a:t>
            </a:r>
            <a:r>
              <a:rPr lang="en-US" dirty="0" smtClean="0"/>
              <a:t>– (Thank you, Kristin Lund! </a:t>
            </a:r>
            <a:r>
              <a:rPr lang="en-US" dirty="0" smtClean="0">
                <a:sym typeface="Wingdings"/>
              </a:rPr>
              <a:t>) This helps the hearing person relate the experiences to what they have dealt with in ESL situations involving spoken language.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Constraints</a:t>
            </a:r>
            <a:endParaRPr lang="en-US" dirty="0"/>
          </a:p>
        </p:txBody>
      </p:sp>
      <p:sp>
        <p:nvSpPr>
          <p:cNvPr id="3" name="Content Placeholder 2"/>
          <p:cNvSpPr>
            <a:spLocks noGrp="1"/>
          </p:cNvSpPr>
          <p:nvPr>
            <p:ph idx="1"/>
          </p:nvPr>
        </p:nvSpPr>
        <p:spPr>
          <a:xfrm>
            <a:off x="914400" y="1634707"/>
            <a:ext cx="7313613" cy="5045146"/>
          </a:xfrm>
        </p:spPr>
        <p:txBody>
          <a:bodyPr/>
          <a:lstStyle/>
          <a:p>
            <a:r>
              <a:rPr lang="en-US" dirty="0" smtClean="0"/>
              <a:t>This  is not a typical interpreting situation.</a:t>
            </a:r>
          </a:p>
          <a:p>
            <a:r>
              <a:rPr lang="en-US" dirty="0" smtClean="0"/>
              <a:t>Will require extensive linguistic analysis by the interpreter initially.</a:t>
            </a:r>
          </a:p>
          <a:p>
            <a:r>
              <a:rPr lang="en-US" dirty="0" smtClean="0"/>
              <a:t>Based on the findings of the initial analysis, will require extensive time to establish concept communication modes. </a:t>
            </a:r>
          </a:p>
          <a:p>
            <a:r>
              <a:rPr lang="en-US" dirty="0" smtClean="0"/>
              <a:t>What might take hours in a typical situation may now stretch over weeks and months. </a:t>
            </a:r>
          </a:p>
          <a:p>
            <a:r>
              <a:rPr lang="en-US" dirty="0" smtClean="0"/>
              <a:t>Will require extensive scheduling over several sessions by multiple parties.</a:t>
            </a:r>
          </a:p>
          <a:p>
            <a:endParaRPr lang="en-US" dirty="0" smtClean="0"/>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Constraints Interpreter Consideration</a:t>
            </a:r>
            <a:endParaRPr lang="en-US" dirty="0"/>
          </a:p>
        </p:txBody>
      </p:sp>
      <p:sp>
        <p:nvSpPr>
          <p:cNvPr id="3" name="Content Placeholder 2"/>
          <p:cNvSpPr>
            <a:spLocks noGrp="1"/>
          </p:cNvSpPr>
          <p:nvPr>
            <p:ph idx="1"/>
          </p:nvPr>
        </p:nvSpPr>
        <p:spPr/>
        <p:txBody>
          <a:bodyPr/>
          <a:lstStyle/>
          <a:p>
            <a:r>
              <a:rPr lang="en-US" dirty="0" smtClean="0"/>
              <a:t>If you know you are not going to be available for an extended period of time, say no up front. Don’t add time to an already complicated process.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Channel Your Inner Sherlock Holmes</a:t>
            </a:r>
            <a:endParaRPr lang="en-US" dirty="0"/>
          </a:p>
        </p:txBody>
      </p:sp>
      <p:sp>
        <p:nvSpPr>
          <p:cNvPr id="11" name="Content Placeholder 10"/>
          <p:cNvSpPr>
            <a:spLocks noGrp="1"/>
          </p:cNvSpPr>
          <p:nvPr>
            <p:ph idx="1"/>
          </p:nvPr>
        </p:nvSpPr>
        <p:spPr>
          <a:xfrm>
            <a:off x="914400" y="1735138"/>
            <a:ext cx="7313613" cy="4797076"/>
          </a:xfrm>
        </p:spPr>
        <p:txBody>
          <a:bodyPr/>
          <a:lstStyle/>
          <a:p>
            <a:r>
              <a:rPr lang="en-US" dirty="0" smtClean="0"/>
              <a:t>What country are they from?</a:t>
            </a:r>
          </a:p>
          <a:p>
            <a:r>
              <a:rPr lang="en-US" dirty="0" smtClean="0"/>
              <a:t>What language are they most likely to have seen in some form?</a:t>
            </a:r>
          </a:p>
          <a:p>
            <a:r>
              <a:rPr lang="en-US" dirty="0" smtClean="0"/>
              <a:t>What foods, customs, holidays might they be familiar with?</a:t>
            </a:r>
          </a:p>
          <a:p>
            <a:pPr>
              <a:buNone/>
            </a:pPr>
            <a:r>
              <a:rPr lang="en-US" dirty="0" smtClean="0"/>
              <a:t>      FIND A CONCEPTUAL BASE TO START WITH!!</a:t>
            </a:r>
          </a:p>
          <a:p>
            <a:pPr>
              <a:buNone/>
            </a:pPr>
            <a:r>
              <a:rPr lang="en-US" dirty="0" smtClean="0"/>
              <a:t>          </a:t>
            </a:r>
            <a:r>
              <a:rPr lang="en-US" b="1" dirty="0" smtClean="0">
                <a:solidFill>
                  <a:srgbClr val="800000"/>
                </a:solidFill>
              </a:rPr>
              <a:t>YOU MUST WORK FROM CONCRETE TO                   			ABSTRACT</a:t>
            </a:r>
          </a:p>
          <a:p>
            <a:pPr>
              <a:buNone/>
            </a:pPr>
            <a:endParaRPr lang="en-US" dirty="0"/>
          </a:p>
        </p:txBody>
      </p:sp>
      <p:pic>
        <p:nvPicPr>
          <p:cNvPr id="4" name="Picture 3"/>
          <p:cNvPicPr>
            <a:picLocks noChangeAspect="1"/>
          </p:cNvPicPr>
          <p:nvPr/>
        </p:nvPicPr>
        <p:blipFill>
          <a:blip r:embed="rId3"/>
          <a:stretch>
            <a:fillRect/>
          </a:stretch>
        </p:blipFill>
        <p:spPr>
          <a:xfrm>
            <a:off x="6488113" y="955024"/>
            <a:ext cx="1739900" cy="12192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Your MLC Toolbox</a:t>
            </a:r>
            <a:endParaRPr lang="en-US" dirty="0"/>
          </a:p>
        </p:txBody>
      </p:sp>
      <p:sp>
        <p:nvSpPr>
          <p:cNvPr id="3" name="Content Placeholder 2"/>
          <p:cNvSpPr>
            <a:spLocks noGrp="1"/>
          </p:cNvSpPr>
          <p:nvPr>
            <p:ph idx="1"/>
          </p:nvPr>
        </p:nvSpPr>
        <p:spPr>
          <a:xfrm>
            <a:off x="914400" y="1735137"/>
            <a:ext cx="7313613" cy="4621417"/>
          </a:xfrm>
        </p:spPr>
        <p:txBody>
          <a:bodyPr>
            <a:normAutofit/>
          </a:bodyPr>
          <a:lstStyle/>
          <a:p>
            <a:r>
              <a:rPr lang="en-US" dirty="0" smtClean="0"/>
              <a:t>You should own a smart phone or a tablet.  Take it with you everywhere. </a:t>
            </a:r>
          </a:p>
          <a:p>
            <a:r>
              <a:rPr lang="en-US" dirty="0" smtClean="0"/>
              <a:t>Dry erase board and markers (colors). </a:t>
            </a:r>
          </a:p>
          <a:p>
            <a:r>
              <a:rPr lang="en-US" dirty="0" smtClean="0"/>
              <a:t>Manipulatives relevant to the situation if you have that information. Think about foods, cars, seasons, hygiene, first responders, school activities, ID, social security cards, money, checkbook, multiple types/years of calendars, weather, clothing, drugs, bills,  etc…..</a:t>
            </a:r>
          </a:p>
          <a:p>
            <a:r>
              <a:rPr lang="en-US" dirty="0" smtClean="0"/>
              <a:t>Pictures of persons or places relevant to the situation.</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 on Practice</a:t>
            </a:r>
            <a:endParaRPr lang="en-US" dirty="0"/>
          </a:p>
        </p:txBody>
      </p:sp>
      <p:sp>
        <p:nvSpPr>
          <p:cNvPr id="3" name="Content Placeholder 2"/>
          <p:cNvSpPr>
            <a:spLocks noGrp="1"/>
          </p:cNvSpPr>
          <p:nvPr>
            <p:ph idx="1"/>
          </p:nvPr>
        </p:nvSpPr>
        <p:spPr/>
        <p:txBody>
          <a:bodyPr/>
          <a:lstStyle/>
          <a:p>
            <a:r>
              <a:rPr lang="en-US" dirty="0" smtClean="0"/>
              <a:t>Repetition, repetition, repetition!!!!</a:t>
            </a:r>
          </a:p>
          <a:p>
            <a:r>
              <a:rPr lang="en-US" dirty="0" smtClean="0"/>
              <a:t>Teams of 3:  1 MLC Interpreter</a:t>
            </a:r>
          </a:p>
          <a:p>
            <a:pPr>
              <a:buNone/>
            </a:pPr>
            <a:r>
              <a:rPr lang="en-US" dirty="0" smtClean="0"/>
              <a:t>                          1 MLC  Client</a:t>
            </a:r>
          </a:p>
          <a:p>
            <a:pPr>
              <a:buNone/>
            </a:pPr>
            <a:r>
              <a:rPr lang="en-US" dirty="0" smtClean="0"/>
              <a:t>                          1 Person to Analyze</a:t>
            </a:r>
          </a:p>
          <a:p>
            <a:pPr>
              <a:buNone/>
            </a:pPr>
            <a:r>
              <a:rPr lang="en-US" dirty="0" smtClean="0"/>
              <a:t>You have 5 minutes to get the concept across, 2 minutes for feedback</a:t>
            </a:r>
          </a:p>
          <a:p>
            <a:pPr>
              <a:buNone/>
            </a:pPr>
            <a:r>
              <a:rPr lang="en-US" dirty="0" smtClean="0"/>
              <a:t>Rotate Positions</a:t>
            </a:r>
            <a:endParaRPr lang="en-US" dirty="0"/>
          </a:p>
        </p:txBody>
      </p:sp>
      <p:sp>
        <p:nvSpPr>
          <p:cNvPr id="4" name="TextBox 3"/>
          <p:cNvSpPr txBox="1"/>
          <p:nvPr/>
        </p:nvSpPr>
        <p:spPr>
          <a:xfrm>
            <a:off x="5871953" y="2045441"/>
            <a:ext cx="184666" cy="369332"/>
          </a:xfrm>
          <a:prstGeom prst="rect">
            <a:avLst/>
          </a:prstGeom>
          <a:noFill/>
        </p:spPr>
        <p:txBody>
          <a:bodyPr wrap="none" rtlCol="0">
            <a:spAutoFit/>
          </a:bodyPr>
          <a:lstStyle/>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Scenario #1- Instructions for Medication</a:t>
            </a:r>
            <a:endParaRPr lang="en-US" sz="4000" dirty="0"/>
          </a:p>
        </p:txBody>
      </p:sp>
      <p:sp>
        <p:nvSpPr>
          <p:cNvPr id="3" name="Content Placeholder 2"/>
          <p:cNvSpPr>
            <a:spLocks noGrp="1"/>
          </p:cNvSpPr>
          <p:nvPr>
            <p:ph idx="1"/>
          </p:nvPr>
        </p:nvSpPr>
        <p:spPr/>
        <p:txBody>
          <a:bodyPr>
            <a:normAutofit/>
          </a:bodyPr>
          <a:lstStyle/>
          <a:p>
            <a:r>
              <a:rPr lang="en-US" sz="4400" dirty="0" smtClean="0"/>
              <a:t>“Start this medication tomorrow by taking 2 pills tomorrow, and 1 pill a day for the remaining 4 days. </a:t>
            </a:r>
            <a:endParaRPr lang="en-US" sz="4400"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Consider:</a:t>
            </a:r>
            <a:endParaRPr lang="en-US" dirty="0"/>
          </a:p>
        </p:txBody>
      </p:sp>
      <p:pic>
        <p:nvPicPr>
          <p:cNvPr id="4" name="Content Placeholder 3" descr="azithromycin.jpg"/>
          <p:cNvPicPr>
            <a:picLocks noGrp="1" noChangeAspect="1"/>
          </p:cNvPicPr>
          <p:nvPr>
            <p:ph idx="1"/>
          </p:nvPr>
        </p:nvPicPr>
        <p:blipFill>
          <a:blip r:embed="rId3"/>
          <a:srcRect l="-16716" r="-16716"/>
          <a:stretch>
            <a:fillRect/>
          </a:stretch>
        </p:blipFill>
        <p:spPr>
          <a:xfrm>
            <a:off x="5642429" y="1735138"/>
            <a:ext cx="3166231" cy="1755962"/>
          </a:xfrm>
        </p:spPr>
      </p:pic>
      <p:pic>
        <p:nvPicPr>
          <p:cNvPr id="6" name="Picture 5"/>
          <p:cNvPicPr>
            <a:picLocks noChangeAspect="1"/>
          </p:cNvPicPr>
          <p:nvPr/>
        </p:nvPicPr>
        <p:blipFill>
          <a:blip r:embed="rId4"/>
          <a:stretch>
            <a:fillRect/>
          </a:stretch>
        </p:blipFill>
        <p:spPr>
          <a:xfrm>
            <a:off x="914400" y="1416171"/>
            <a:ext cx="1872712" cy="2074929"/>
          </a:xfrm>
          <a:prstGeom prst="rect">
            <a:avLst/>
          </a:prstGeom>
        </p:spPr>
      </p:pic>
      <p:pic>
        <p:nvPicPr>
          <p:cNvPr id="8" name="Picture 7"/>
          <p:cNvPicPr>
            <a:picLocks noChangeAspect="1"/>
          </p:cNvPicPr>
          <p:nvPr/>
        </p:nvPicPr>
        <p:blipFill>
          <a:blip r:embed="rId5"/>
          <a:stretch>
            <a:fillRect/>
          </a:stretch>
        </p:blipFill>
        <p:spPr>
          <a:xfrm>
            <a:off x="2787112" y="3982772"/>
            <a:ext cx="3238500" cy="25019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accel="50000" decel="5000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#2 - Educational</a:t>
            </a:r>
            <a:endParaRPr lang="en-US" dirty="0"/>
          </a:p>
        </p:txBody>
      </p:sp>
      <p:sp>
        <p:nvSpPr>
          <p:cNvPr id="3" name="Content Placeholder 2"/>
          <p:cNvSpPr>
            <a:spLocks noGrp="1"/>
          </p:cNvSpPr>
          <p:nvPr>
            <p:ph idx="1"/>
          </p:nvPr>
        </p:nvSpPr>
        <p:spPr/>
        <p:txBody>
          <a:bodyPr>
            <a:normAutofit/>
          </a:bodyPr>
          <a:lstStyle/>
          <a:p>
            <a:r>
              <a:rPr lang="en-US" sz="4000" dirty="0" smtClean="0"/>
              <a:t>Due to teacher in-service there will be no school next Monday.  Buses will resume their normal routes next Tuesday at 7:45</a:t>
            </a:r>
            <a:endParaRPr lang="en-US" sz="4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Consider:</a:t>
            </a:r>
            <a:endParaRPr lang="en-US" dirty="0"/>
          </a:p>
        </p:txBody>
      </p:sp>
      <p:pic>
        <p:nvPicPr>
          <p:cNvPr id="8" name="Picture 7"/>
          <p:cNvPicPr>
            <a:picLocks noChangeAspect="1"/>
          </p:cNvPicPr>
          <p:nvPr/>
        </p:nvPicPr>
        <p:blipFill>
          <a:blip r:embed="rId3"/>
          <a:stretch>
            <a:fillRect/>
          </a:stretch>
        </p:blipFill>
        <p:spPr>
          <a:xfrm>
            <a:off x="1879970" y="4356100"/>
            <a:ext cx="3238500" cy="2501900"/>
          </a:xfrm>
          <a:prstGeom prst="rect">
            <a:avLst/>
          </a:prstGeom>
        </p:spPr>
      </p:pic>
      <p:pic>
        <p:nvPicPr>
          <p:cNvPr id="10" name="Picture 9" descr="Transportation - school bus.jpg"/>
          <p:cNvPicPr>
            <a:picLocks noChangeAspect="1"/>
          </p:cNvPicPr>
          <p:nvPr/>
        </p:nvPicPr>
        <p:blipFill>
          <a:blip r:embed="rId4"/>
          <a:stretch>
            <a:fillRect/>
          </a:stretch>
        </p:blipFill>
        <p:spPr>
          <a:xfrm>
            <a:off x="4575033" y="1830122"/>
            <a:ext cx="4204997" cy="2152650"/>
          </a:xfrm>
          <a:prstGeom prst="rect">
            <a:avLst/>
          </a:prstGeom>
        </p:spPr>
      </p:pic>
      <p:pic>
        <p:nvPicPr>
          <p:cNvPr id="11" name="Picture 10"/>
          <p:cNvPicPr>
            <a:picLocks noChangeAspect="1"/>
          </p:cNvPicPr>
          <p:nvPr/>
        </p:nvPicPr>
        <p:blipFill>
          <a:blip r:embed="rId5"/>
          <a:stretch>
            <a:fillRect/>
          </a:stretch>
        </p:blipFill>
        <p:spPr>
          <a:xfrm>
            <a:off x="914400" y="1371600"/>
            <a:ext cx="2140857" cy="24944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ppt_w</p:attrName>
                                        </p:attrNameLst>
                                      </p:cBhvr>
                                      <p:tavLst>
                                        <p:tav tm="0">
                                          <p:val>
                                            <p:strVal val="#ppt_w*0.70"/>
                                          </p:val>
                                        </p:tav>
                                        <p:tav tm="100000">
                                          <p:val>
                                            <p:strVal val="#ppt_w"/>
                                          </p:val>
                                        </p:tav>
                                      </p:tavLst>
                                    </p:anim>
                                    <p:anim calcmode="lin" valueType="num">
                                      <p:cBhvr>
                                        <p:cTn id="15" dur="1000" fill="hold"/>
                                        <p:tgtEl>
                                          <p:spTgt spid="10"/>
                                        </p:tgtEl>
                                        <p:attrNameLst>
                                          <p:attrName>ppt_h</p:attrName>
                                        </p:attrNameLst>
                                      </p:cBhvr>
                                      <p:tavLst>
                                        <p:tav tm="0">
                                          <p:val>
                                            <p:strVal val="#ppt_h"/>
                                          </p:val>
                                        </p:tav>
                                        <p:tav tm="100000">
                                          <p:val>
                                            <p:strVal val="#ppt_h"/>
                                          </p:val>
                                        </p:tav>
                                      </p:tavLst>
                                    </p:anim>
                                    <p:animEffect transition="in" filter="fade">
                                      <p:cBhvr>
                                        <p:cTn id="16" dur="1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strVal val="#ppt_w*0.70"/>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Effect transition="in" filter="fade">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MLC Is and What It Is Not</a:t>
            </a:r>
            <a:endParaRPr lang="en-US" sz="4000" dirty="0"/>
          </a:p>
        </p:txBody>
      </p:sp>
      <p:sp>
        <p:nvSpPr>
          <p:cNvPr id="3" name="Content Placeholder 2"/>
          <p:cNvSpPr>
            <a:spLocks noGrp="1"/>
          </p:cNvSpPr>
          <p:nvPr>
            <p:ph idx="1"/>
          </p:nvPr>
        </p:nvSpPr>
        <p:spPr/>
        <p:txBody>
          <a:bodyPr/>
          <a:lstStyle/>
          <a:p>
            <a:r>
              <a:rPr lang="en-US" b="1" dirty="0" smtClean="0"/>
              <a:t>Minimal Language Competency:</a:t>
            </a:r>
            <a:r>
              <a:rPr lang="en-US" dirty="0" smtClean="0"/>
              <a:t> (MLC) MLC interpreting is used for deaf clients with very little or basic communication skills.  Communication is obtained by using auxiliary aids such as calendars to represent time, pictures, gestures, etc.  This process can be very effective when done by a trained professional; however, it can take much longer to accomplish.</a:t>
            </a:r>
          </a:p>
          <a:p>
            <a:r>
              <a:rPr lang="en-US" dirty="0" smtClean="0"/>
              <a:t>MLC is </a:t>
            </a:r>
            <a:r>
              <a:rPr lang="en-US" b="1" i="1" u="sng" dirty="0" smtClean="0"/>
              <a:t>NOT </a:t>
            </a:r>
            <a:r>
              <a:rPr lang="en-US" dirty="0" smtClean="0"/>
              <a:t>a reflection of the intelligence of an individual, but rather their ability to communicate thought.</a:t>
            </a:r>
            <a:endParaRPr lang="en-US" b="1" i="1" u="sng"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 Legal</a:t>
            </a:r>
            <a:endParaRPr lang="en-US" dirty="0"/>
          </a:p>
        </p:txBody>
      </p:sp>
      <p:sp>
        <p:nvSpPr>
          <p:cNvPr id="3" name="Content Placeholder 2"/>
          <p:cNvSpPr>
            <a:spLocks noGrp="1"/>
          </p:cNvSpPr>
          <p:nvPr>
            <p:ph idx="1"/>
          </p:nvPr>
        </p:nvSpPr>
        <p:spPr/>
        <p:txBody>
          <a:bodyPr>
            <a:normAutofit/>
          </a:bodyPr>
          <a:lstStyle/>
          <a:p>
            <a:r>
              <a:rPr lang="en-US" sz="4800" dirty="0" smtClean="0"/>
              <a:t>Did you meet the suspect before or after you were arrested for prostitution October 2010?</a:t>
            </a:r>
            <a:endParaRPr lang="en-US" sz="4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Consider:</a:t>
            </a:r>
            <a:endParaRPr lang="en-US" dirty="0"/>
          </a:p>
        </p:txBody>
      </p:sp>
      <p:pic>
        <p:nvPicPr>
          <p:cNvPr id="8" name="Picture 7"/>
          <p:cNvPicPr>
            <a:picLocks noChangeAspect="1"/>
          </p:cNvPicPr>
          <p:nvPr/>
        </p:nvPicPr>
        <p:blipFill>
          <a:blip r:embed="rId3"/>
          <a:stretch>
            <a:fillRect/>
          </a:stretch>
        </p:blipFill>
        <p:spPr>
          <a:xfrm>
            <a:off x="2968540" y="3982772"/>
            <a:ext cx="3238500" cy="2501900"/>
          </a:xfrm>
          <a:prstGeom prst="rect">
            <a:avLst/>
          </a:prstGeom>
        </p:spPr>
      </p:pic>
      <p:pic>
        <p:nvPicPr>
          <p:cNvPr id="10" name="Picture 9" descr="Law - police, arrested, handcuffs.jpg"/>
          <p:cNvPicPr>
            <a:picLocks noChangeAspect="1"/>
          </p:cNvPicPr>
          <p:nvPr/>
        </p:nvPicPr>
        <p:blipFill>
          <a:blip r:embed="rId4"/>
          <a:stretch>
            <a:fillRect/>
          </a:stretch>
        </p:blipFill>
        <p:spPr>
          <a:xfrm>
            <a:off x="4825300" y="1371600"/>
            <a:ext cx="2763480" cy="2039257"/>
          </a:xfrm>
          <a:prstGeom prst="rect">
            <a:avLst/>
          </a:prstGeom>
        </p:spPr>
      </p:pic>
      <p:pic>
        <p:nvPicPr>
          <p:cNvPr id="11" name="Picture 10"/>
          <p:cNvPicPr>
            <a:picLocks noChangeAspect="1"/>
          </p:cNvPicPr>
          <p:nvPr/>
        </p:nvPicPr>
        <p:blipFill>
          <a:blip r:embed="rId3"/>
          <a:stretch>
            <a:fillRect/>
          </a:stretch>
        </p:blipFill>
        <p:spPr>
          <a:xfrm>
            <a:off x="0" y="4356100"/>
            <a:ext cx="3238500" cy="2501900"/>
          </a:xfrm>
          <a:prstGeom prst="rect">
            <a:avLst/>
          </a:prstGeom>
        </p:spPr>
      </p:pic>
      <p:pic>
        <p:nvPicPr>
          <p:cNvPr id="12" name="Picture 11"/>
          <p:cNvPicPr>
            <a:picLocks noChangeAspect="1"/>
          </p:cNvPicPr>
          <p:nvPr/>
        </p:nvPicPr>
        <p:blipFill>
          <a:blip r:embed="rId3"/>
          <a:stretch>
            <a:fillRect/>
          </a:stretch>
        </p:blipFill>
        <p:spPr>
          <a:xfrm>
            <a:off x="5635541" y="3410857"/>
            <a:ext cx="3238500" cy="2501900"/>
          </a:xfrm>
          <a:prstGeom prst="rect">
            <a:avLst/>
          </a:prstGeom>
        </p:spPr>
      </p:pic>
      <p:pic>
        <p:nvPicPr>
          <p:cNvPr id="13" name="Picture 12"/>
          <p:cNvPicPr>
            <a:picLocks noChangeAspect="1"/>
          </p:cNvPicPr>
          <p:nvPr/>
        </p:nvPicPr>
        <p:blipFill>
          <a:blip r:embed="rId5"/>
          <a:stretch>
            <a:fillRect/>
          </a:stretch>
        </p:blipFill>
        <p:spPr>
          <a:xfrm>
            <a:off x="460827" y="1371600"/>
            <a:ext cx="3160849" cy="2039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1000" fill="hold"/>
                                        <p:tgtEl>
                                          <p:spTgt spid="11"/>
                                        </p:tgtEl>
                                        <p:attrNameLst>
                                          <p:attrName>ppt_w</p:attrName>
                                        </p:attrNameLst>
                                      </p:cBhvr>
                                      <p:tavLst>
                                        <p:tav tm="0">
                                          <p:val>
                                            <p:fltVal val="0"/>
                                          </p:val>
                                        </p:tav>
                                        <p:tav tm="100000">
                                          <p:val>
                                            <p:strVal val="#ppt_w"/>
                                          </p:val>
                                        </p:tav>
                                      </p:tavLst>
                                    </p:anim>
                                    <p:anim calcmode="lin" valueType="num">
                                      <p:cBhvr>
                                        <p:cTn id="24" dur="1000" fill="hold"/>
                                        <p:tgtEl>
                                          <p:spTgt spid="11"/>
                                        </p:tgtEl>
                                        <p:attrNameLst>
                                          <p:attrName>ppt_h</p:attrName>
                                        </p:attrNameLst>
                                      </p:cBhvr>
                                      <p:tavLst>
                                        <p:tav tm="0">
                                          <p:val>
                                            <p:fltVal val="0"/>
                                          </p:val>
                                        </p:tav>
                                        <p:tav tm="100000">
                                          <p:val>
                                            <p:strVal val="#ppt_h"/>
                                          </p:val>
                                        </p:tav>
                                      </p:tavLst>
                                    </p:anim>
                                    <p:anim calcmode="lin" valueType="num">
                                      <p:cBhvr>
                                        <p:cTn id="25"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1"/>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1000" fill="hold"/>
                                        <p:tgtEl>
                                          <p:spTgt spid="8"/>
                                        </p:tgtEl>
                                        <p:attrNameLst>
                                          <p:attrName>ppt_w</p:attrName>
                                        </p:attrNameLst>
                                      </p:cBhvr>
                                      <p:tavLst>
                                        <p:tav tm="0">
                                          <p:val>
                                            <p:fltVal val="0"/>
                                          </p:val>
                                        </p:tav>
                                        <p:tav tm="100000">
                                          <p:val>
                                            <p:strVal val="#ppt_w"/>
                                          </p:val>
                                        </p:tav>
                                      </p:tavLst>
                                    </p:anim>
                                    <p:anim calcmode="lin" valueType="num">
                                      <p:cBhvr>
                                        <p:cTn id="30" dur="1000" fill="hold"/>
                                        <p:tgtEl>
                                          <p:spTgt spid="8"/>
                                        </p:tgtEl>
                                        <p:attrNameLst>
                                          <p:attrName>ppt_h</p:attrName>
                                        </p:attrNameLst>
                                      </p:cBhvr>
                                      <p:tavLst>
                                        <p:tav tm="0">
                                          <p:val>
                                            <p:fltVal val="0"/>
                                          </p:val>
                                        </p:tav>
                                        <p:tav tm="100000">
                                          <p:val>
                                            <p:strVal val="#ppt_h"/>
                                          </p:val>
                                        </p:tav>
                                      </p:tavLst>
                                    </p:anim>
                                    <p:anim calcmode="lin" valueType="num">
                                      <p:cBhvr>
                                        <p:cTn id="31"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8"/>
                                        </p:tgtEl>
                                        <p:attrNameLst>
                                          <p:attrName>ppt_y</p:attrName>
                                        </p:attrNameLst>
                                      </p:cBhvr>
                                      <p:tavLst>
                                        <p:tav tm="0" fmla="#ppt_y+(sin(-2*pi*(1-$))*-#ppt_x+cos(-2*pi*(1-$))*(1-#ppt_y))*(1-$)">
                                          <p:val>
                                            <p:fltVal val="0"/>
                                          </p:val>
                                        </p:tav>
                                        <p:tav tm="100000">
                                          <p:val>
                                            <p:fltVal val="1"/>
                                          </p:val>
                                        </p:tav>
                                      </p:tavLst>
                                    </p:anim>
                                  </p:childTnLst>
                                </p:cTn>
                              </p:par>
                              <p:par>
                                <p:cTn id="33" presetID="15" presetClass="entr" presetSubtype="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ppt_w</p:attrName>
                                        </p:attrNameLst>
                                      </p:cBhvr>
                                      <p:tavLst>
                                        <p:tav tm="0">
                                          <p:val>
                                            <p:fltVal val="0"/>
                                          </p:val>
                                        </p:tav>
                                        <p:tav tm="100000">
                                          <p:val>
                                            <p:strVal val="#ppt_w"/>
                                          </p:val>
                                        </p:tav>
                                      </p:tavLst>
                                    </p:anim>
                                    <p:anim calcmode="lin" valueType="num">
                                      <p:cBhvr>
                                        <p:cTn id="36" dur="1000" fill="hold"/>
                                        <p:tgtEl>
                                          <p:spTgt spid="12"/>
                                        </p:tgtEl>
                                        <p:attrNameLst>
                                          <p:attrName>ppt_h</p:attrName>
                                        </p:attrNameLst>
                                      </p:cBhvr>
                                      <p:tavLst>
                                        <p:tav tm="0">
                                          <p:val>
                                            <p:fltVal val="0"/>
                                          </p:val>
                                        </p:tav>
                                        <p:tav tm="100000">
                                          <p:val>
                                            <p:strVal val="#ppt_h"/>
                                          </p:val>
                                        </p:tav>
                                      </p:tavLst>
                                    </p:anim>
                                    <p:anim calcmode="lin" valueType="num">
                                      <p:cBhvr>
                                        <p:cTn id="37"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8782"/>
            <a:ext cx="7313613" cy="868362"/>
          </a:xfrm>
        </p:spPr>
        <p:txBody>
          <a:bodyPr/>
          <a:lstStyle/>
          <a:p>
            <a:r>
              <a:rPr lang="en-US" dirty="0" smtClean="0"/>
              <a:t>Teaming </a:t>
            </a:r>
            <a:endParaRPr lang="en-US" dirty="0"/>
          </a:p>
        </p:txBody>
      </p:sp>
      <p:sp>
        <p:nvSpPr>
          <p:cNvPr id="3" name="Content Placeholder 2"/>
          <p:cNvSpPr>
            <a:spLocks noGrp="1"/>
          </p:cNvSpPr>
          <p:nvPr>
            <p:ph idx="1"/>
          </p:nvPr>
        </p:nvSpPr>
        <p:spPr/>
        <p:txBody>
          <a:bodyPr/>
          <a:lstStyle/>
          <a:p>
            <a:r>
              <a:rPr lang="en-US" dirty="0" smtClean="0"/>
              <a:t>Must share name signs.</a:t>
            </a:r>
          </a:p>
          <a:p>
            <a:r>
              <a:rPr lang="en-US" dirty="0" smtClean="0"/>
              <a:t>Must share unique the conceptual signs/gestures</a:t>
            </a:r>
          </a:p>
          <a:p>
            <a:r>
              <a:rPr lang="en-US" dirty="0" smtClean="0"/>
              <a:t>Must share unique concept acquisition tools. </a:t>
            </a:r>
          </a:p>
          <a:p>
            <a:r>
              <a:rPr lang="en-US" dirty="0" smtClean="0"/>
              <a:t>The shared information must be 100% </a:t>
            </a:r>
            <a:r>
              <a:rPr lang="en-US" i="1" u="sng" dirty="0" smtClean="0"/>
              <a:t>linguistically</a:t>
            </a:r>
            <a:r>
              <a:rPr lang="en-US" dirty="0" smtClean="0"/>
              <a:t> based so as not to bias the interpretation.</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62630"/>
            <a:ext cx="7313613" cy="868362"/>
          </a:xfrm>
        </p:spPr>
        <p:txBody>
          <a:bodyPr/>
          <a:lstStyle/>
          <a:p>
            <a:r>
              <a:rPr lang="en-US" dirty="0" smtClean="0"/>
              <a:t>Confidentiality</a:t>
            </a:r>
            <a:endParaRPr lang="en-US" dirty="0"/>
          </a:p>
        </p:txBody>
      </p:sp>
      <p:sp>
        <p:nvSpPr>
          <p:cNvPr id="3" name="Content Placeholder 2"/>
          <p:cNvSpPr>
            <a:spLocks noGrp="1"/>
          </p:cNvSpPr>
          <p:nvPr>
            <p:ph idx="1"/>
          </p:nvPr>
        </p:nvSpPr>
        <p:spPr>
          <a:xfrm>
            <a:off x="427704" y="1543415"/>
            <a:ext cx="8303341" cy="1701240"/>
          </a:xfrm>
        </p:spPr>
        <p:txBody>
          <a:bodyPr>
            <a:normAutofit/>
          </a:bodyPr>
          <a:lstStyle/>
          <a:p>
            <a:pPr marL="0" indent="0">
              <a:buNone/>
            </a:pPr>
            <a:r>
              <a:rPr lang="en-US" dirty="0" smtClean="0"/>
              <a:t>Interpreters </a:t>
            </a:r>
            <a:r>
              <a:rPr lang="en-US" dirty="0"/>
              <a:t>hold a position of trust in their role as linguistic and cultural facilitators of communication. Confidentiality is highly valued by consumers and is essential to </a:t>
            </a:r>
            <a:r>
              <a:rPr lang="en-US" dirty="0" smtClean="0"/>
              <a:t>protecting all </a:t>
            </a:r>
            <a:r>
              <a:rPr lang="en-US" dirty="0"/>
              <a:t>involved.</a:t>
            </a:r>
          </a:p>
        </p:txBody>
      </p:sp>
      <p:sp>
        <p:nvSpPr>
          <p:cNvPr id="4" name="TextBox 3"/>
          <p:cNvSpPr txBox="1"/>
          <p:nvPr/>
        </p:nvSpPr>
        <p:spPr>
          <a:xfrm>
            <a:off x="431851" y="1030992"/>
            <a:ext cx="1942332" cy="461665"/>
          </a:xfrm>
          <a:prstGeom prst="rect">
            <a:avLst/>
          </a:prstGeom>
          <a:noFill/>
        </p:spPr>
        <p:txBody>
          <a:bodyPr wrap="square" rtlCol="0">
            <a:spAutoFit/>
          </a:bodyPr>
          <a:lstStyle/>
          <a:p>
            <a:r>
              <a:rPr lang="en-US" sz="2400" dirty="0" smtClean="0">
                <a:latin typeface="+mj-lt"/>
              </a:rPr>
              <a:t>Tenet 1.0</a:t>
            </a:r>
            <a:endParaRPr lang="en-US" sz="2400" dirty="0">
              <a:latin typeface="+mj-lt"/>
            </a:endParaRPr>
          </a:p>
        </p:txBody>
      </p:sp>
      <p:sp>
        <p:nvSpPr>
          <p:cNvPr id="6" name="TextBox 5"/>
          <p:cNvSpPr txBox="1"/>
          <p:nvPr/>
        </p:nvSpPr>
        <p:spPr>
          <a:xfrm>
            <a:off x="428213" y="3336144"/>
            <a:ext cx="4772107" cy="461665"/>
          </a:xfrm>
          <a:prstGeom prst="rect">
            <a:avLst/>
          </a:prstGeom>
          <a:noFill/>
        </p:spPr>
        <p:txBody>
          <a:bodyPr wrap="square" rtlCol="0">
            <a:spAutoFit/>
          </a:bodyPr>
          <a:lstStyle/>
          <a:p>
            <a:r>
              <a:rPr lang="en-US" sz="2400" dirty="0" smtClean="0"/>
              <a:t>Illustrative behaviors:</a:t>
            </a:r>
            <a:endParaRPr lang="en-US" sz="2400" dirty="0"/>
          </a:p>
        </p:txBody>
      </p:sp>
      <p:sp>
        <p:nvSpPr>
          <p:cNvPr id="7" name="Content Placeholder 2"/>
          <p:cNvSpPr txBox="1">
            <a:spLocks/>
          </p:cNvSpPr>
          <p:nvPr/>
        </p:nvSpPr>
        <p:spPr>
          <a:xfrm>
            <a:off x="417876" y="3893267"/>
            <a:ext cx="8303341" cy="1253910"/>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t>Share assignment-related information only on a confidential and “as-needed” basis (e.g</a:t>
            </a:r>
            <a:r>
              <a:rPr lang="en-US" dirty="0" smtClean="0"/>
              <a:t>., supervisors</a:t>
            </a:r>
            <a:r>
              <a:rPr lang="en-US" dirty="0"/>
              <a:t>, interpreter team members, members of the educational team, hiring entities).</a:t>
            </a:r>
          </a:p>
        </p:txBody>
      </p:sp>
      <p:sp>
        <p:nvSpPr>
          <p:cNvPr id="8" name="Content Placeholder 2"/>
          <p:cNvSpPr txBox="1">
            <a:spLocks/>
          </p:cNvSpPr>
          <p:nvPr/>
        </p:nvSpPr>
        <p:spPr>
          <a:xfrm>
            <a:off x="417875" y="5274995"/>
            <a:ext cx="8303341" cy="1273279"/>
          </a:xfrm>
          <a:prstGeom prst="rect">
            <a:avLst/>
          </a:prstGeom>
        </p:spPr>
        <p:txBody>
          <a:bodyPr vert="horz" lIns="91440" tIns="45720" rIns="91440" bIns="45720" rtlCol="0">
            <a:no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dirty="0"/>
              <a:t>Manage data, invoices, records, or other situational or consumer-specific information in </a:t>
            </a:r>
            <a:r>
              <a:rPr lang="en-US" dirty="0" smtClean="0"/>
              <a:t>a manner </a:t>
            </a:r>
            <a:r>
              <a:rPr lang="en-US" dirty="0"/>
              <a:t>consistent with maintaining consumer confidentiality (e.g., shredding, locked files).</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a:t>
            </a:r>
            <a:endParaRPr lang="en-US" dirty="0"/>
          </a:p>
        </p:txBody>
      </p:sp>
      <p:sp>
        <p:nvSpPr>
          <p:cNvPr id="3" name="Content Placeholder 2"/>
          <p:cNvSpPr>
            <a:spLocks noGrp="1"/>
          </p:cNvSpPr>
          <p:nvPr>
            <p:ph idx="1"/>
          </p:nvPr>
        </p:nvSpPr>
        <p:spPr>
          <a:xfrm>
            <a:off x="914400" y="1735138"/>
            <a:ext cx="7313613" cy="4606668"/>
          </a:xfrm>
        </p:spPr>
        <p:txBody>
          <a:bodyPr>
            <a:normAutofit/>
          </a:bodyPr>
          <a:lstStyle/>
          <a:p>
            <a:r>
              <a:rPr lang="en-US" dirty="0" smtClean="0"/>
              <a:t>The Deaf community is a</a:t>
            </a:r>
            <a:r>
              <a:rPr lang="en-US" dirty="0" smtClean="0"/>
              <a:t> familial </a:t>
            </a:r>
            <a:r>
              <a:rPr lang="en-US" dirty="0" smtClean="0"/>
              <a:t>group.  The MLC population inside the community is extremely small, and therefore, figuring out who you are working with could be easy. </a:t>
            </a:r>
          </a:p>
          <a:p>
            <a:r>
              <a:rPr lang="en-US" dirty="0" smtClean="0"/>
              <a:t>Share information that is necessary for consistency, but be careful not to share so much that it takes away from the confidentiality of the client involved. </a:t>
            </a:r>
          </a:p>
          <a:p>
            <a:pPr marL="0" indent="0">
              <a:buNone/>
            </a:pP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93236205"/>
      </p:ext>
    </p:extLst>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62630"/>
            <a:ext cx="7313613" cy="868362"/>
          </a:xfrm>
        </p:spPr>
        <p:txBody>
          <a:bodyPr/>
          <a:lstStyle/>
          <a:p>
            <a:r>
              <a:rPr lang="en-US" dirty="0" smtClean="0"/>
              <a:t>Professionalism</a:t>
            </a:r>
            <a:endParaRPr lang="en-US" dirty="0"/>
          </a:p>
        </p:txBody>
      </p:sp>
      <p:sp>
        <p:nvSpPr>
          <p:cNvPr id="3" name="Content Placeholder 2"/>
          <p:cNvSpPr>
            <a:spLocks noGrp="1"/>
          </p:cNvSpPr>
          <p:nvPr>
            <p:ph idx="1"/>
          </p:nvPr>
        </p:nvSpPr>
        <p:spPr>
          <a:xfrm>
            <a:off x="427704" y="1543415"/>
            <a:ext cx="8303341" cy="919566"/>
          </a:xfrm>
        </p:spPr>
        <p:txBody>
          <a:bodyPr>
            <a:normAutofit/>
          </a:bodyPr>
          <a:lstStyle/>
          <a:p>
            <a:pPr marL="0" indent="0">
              <a:buNone/>
            </a:pPr>
            <a:r>
              <a:rPr lang="en-US" dirty="0"/>
              <a:t>Interpreters possess the professional skills and knowledge required for the specific interpreting situation.</a:t>
            </a:r>
          </a:p>
        </p:txBody>
      </p:sp>
      <p:sp>
        <p:nvSpPr>
          <p:cNvPr id="4" name="TextBox 3"/>
          <p:cNvSpPr txBox="1"/>
          <p:nvPr/>
        </p:nvSpPr>
        <p:spPr>
          <a:xfrm>
            <a:off x="431851" y="1030992"/>
            <a:ext cx="1942332" cy="461665"/>
          </a:xfrm>
          <a:prstGeom prst="rect">
            <a:avLst/>
          </a:prstGeom>
          <a:noFill/>
        </p:spPr>
        <p:txBody>
          <a:bodyPr wrap="square" rtlCol="0">
            <a:spAutoFit/>
          </a:bodyPr>
          <a:lstStyle/>
          <a:p>
            <a:r>
              <a:rPr lang="en-US" sz="2400" dirty="0" smtClean="0">
                <a:latin typeface="+mj-lt"/>
              </a:rPr>
              <a:t>Tenet 2.0</a:t>
            </a:r>
            <a:endParaRPr lang="en-US" sz="2400" dirty="0">
              <a:latin typeface="+mj-lt"/>
            </a:endParaRPr>
          </a:p>
        </p:txBody>
      </p:sp>
      <p:sp>
        <p:nvSpPr>
          <p:cNvPr id="6" name="TextBox 5"/>
          <p:cNvSpPr txBox="1"/>
          <p:nvPr/>
        </p:nvSpPr>
        <p:spPr>
          <a:xfrm>
            <a:off x="428213" y="3232908"/>
            <a:ext cx="4772107" cy="461665"/>
          </a:xfrm>
          <a:prstGeom prst="rect">
            <a:avLst/>
          </a:prstGeom>
          <a:noFill/>
        </p:spPr>
        <p:txBody>
          <a:bodyPr wrap="square" rtlCol="0">
            <a:spAutoFit/>
          </a:bodyPr>
          <a:lstStyle/>
          <a:p>
            <a:r>
              <a:rPr lang="en-US" sz="2400" dirty="0" smtClean="0"/>
              <a:t>Illustrative behaviors:</a:t>
            </a:r>
            <a:endParaRPr lang="en-US" sz="2400" dirty="0"/>
          </a:p>
        </p:txBody>
      </p:sp>
      <p:sp>
        <p:nvSpPr>
          <p:cNvPr id="7" name="Content Placeholder 2"/>
          <p:cNvSpPr txBox="1">
            <a:spLocks/>
          </p:cNvSpPr>
          <p:nvPr/>
        </p:nvSpPr>
        <p:spPr>
          <a:xfrm>
            <a:off x="417876" y="3863771"/>
            <a:ext cx="8303341" cy="870462"/>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5938" indent="-515938">
              <a:buNone/>
            </a:pPr>
            <a:r>
              <a:rPr lang="en-US" dirty="0"/>
              <a:t>2.2 Assess consumer needs and the interpreting situation before and during the assignment </a:t>
            </a:r>
            <a:r>
              <a:rPr lang="en-US" dirty="0" smtClean="0"/>
              <a:t>and make </a:t>
            </a:r>
            <a:r>
              <a:rPr lang="en-US" dirty="0"/>
              <a:t>adjustments as needed.</a:t>
            </a:r>
          </a:p>
        </p:txBody>
      </p:sp>
      <p:sp>
        <p:nvSpPr>
          <p:cNvPr id="8" name="Content Placeholder 2"/>
          <p:cNvSpPr txBox="1">
            <a:spLocks/>
          </p:cNvSpPr>
          <p:nvPr/>
        </p:nvSpPr>
        <p:spPr>
          <a:xfrm>
            <a:off x="417874" y="4827606"/>
            <a:ext cx="8303341" cy="860334"/>
          </a:xfrm>
          <a:prstGeom prst="rect">
            <a:avLst/>
          </a:prstGeom>
        </p:spPr>
        <p:txBody>
          <a:bodyPr vert="horz" lIns="91440" tIns="45720" rIns="91440" bIns="45720" rtlCol="0">
            <a:no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spcBef>
                <a:spcPts val="0"/>
              </a:spcBef>
              <a:buNone/>
            </a:pPr>
            <a:r>
              <a:rPr lang="en-US" dirty="0"/>
              <a:t>2.3 Render the message faithfully by conveying the content and spirit of what is being communicated, using </a:t>
            </a:r>
            <a:r>
              <a:rPr lang="en-US" dirty="0" smtClean="0"/>
              <a:t>language.</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28652010"/>
      </p:ext>
    </p:extLst>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9286"/>
            <a:ext cx="7313613" cy="868362"/>
          </a:xfrm>
        </p:spPr>
        <p:txBody>
          <a:bodyPr/>
          <a:lstStyle/>
          <a:p>
            <a:r>
              <a:rPr lang="en-US" dirty="0" smtClean="0"/>
              <a:t>Professionalism</a:t>
            </a:r>
            <a:br>
              <a:rPr lang="en-US" dirty="0" smtClean="0"/>
            </a:br>
            <a:r>
              <a:rPr lang="en-US" sz="1800" dirty="0" smtClean="0"/>
              <a:t>(continued)</a:t>
            </a:r>
            <a:endParaRPr lang="en-US" sz="1800" dirty="0"/>
          </a:p>
        </p:txBody>
      </p:sp>
      <p:sp>
        <p:nvSpPr>
          <p:cNvPr id="5" name="Content Placeholder 2"/>
          <p:cNvSpPr txBox="1">
            <a:spLocks/>
          </p:cNvSpPr>
          <p:nvPr/>
        </p:nvSpPr>
        <p:spPr>
          <a:xfrm>
            <a:off x="417103" y="1361825"/>
            <a:ext cx="8303341" cy="2354869"/>
          </a:xfrm>
          <a:prstGeom prst="rect">
            <a:avLst/>
          </a:prstGeom>
        </p:spPr>
        <p:txBody>
          <a:bodyPr vert="horz" lIns="91440" tIns="45720" rIns="91440" bIns="45720" rtlCol="0">
            <a:no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spcBef>
                <a:spcPts val="0"/>
              </a:spcBef>
              <a:buNone/>
            </a:pPr>
            <a:r>
              <a:rPr lang="en-US" dirty="0"/>
              <a:t>2.4 Request support (e.g., certified deaf interpreters, </a:t>
            </a:r>
            <a:r>
              <a:rPr lang="en-US" dirty="0" smtClean="0"/>
              <a:t>team members</a:t>
            </a:r>
            <a:r>
              <a:rPr lang="en-US" dirty="0"/>
              <a:t>, language facilitators) </a:t>
            </a:r>
            <a:r>
              <a:rPr lang="en-US" dirty="0" smtClean="0"/>
              <a:t>when needed </a:t>
            </a:r>
            <a:r>
              <a:rPr lang="en-US" dirty="0"/>
              <a:t>to fully convey the message or to address exceptional communication </a:t>
            </a:r>
            <a:r>
              <a:rPr lang="en-US" dirty="0" smtClean="0"/>
              <a:t>challenges </a:t>
            </a:r>
            <a:r>
              <a:rPr lang="en-US" dirty="0"/>
              <a:t>(</a:t>
            </a:r>
            <a:r>
              <a:rPr lang="en-US" dirty="0" smtClean="0"/>
              <a:t>e.g. cognitive </a:t>
            </a:r>
            <a:r>
              <a:rPr lang="en-US" dirty="0"/>
              <a:t>disabilities, foreign sign language, emerging language ability, or lack of </a:t>
            </a:r>
            <a:r>
              <a:rPr lang="en-US" dirty="0" smtClean="0"/>
              <a:t>formal instruction </a:t>
            </a:r>
            <a:r>
              <a:rPr lang="en-US" dirty="0"/>
              <a:t>or language).</a:t>
            </a:r>
          </a:p>
        </p:txBody>
      </p:sp>
      <p:sp>
        <p:nvSpPr>
          <p:cNvPr id="6" name="Content Placeholder 2"/>
          <p:cNvSpPr txBox="1">
            <a:spLocks/>
          </p:cNvSpPr>
          <p:nvPr/>
        </p:nvSpPr>
        <p:spPr>
          <a:xfrm>
            <a:off x="417874" y="3810066"/>
            <a:ext cx="8303341" cy="1219134"/>
          </a:xfrm>
          <a:prstGeom prst="rect">
            <a:avLst/>
          </a:prstGeom>
        </p:spPr>
        <p:txBody>
          <a:bodyPr vert="horz" lIns="91440" tIns="45720" rIns="91440" bIns="45720" rtlCol="0">
            <a:no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spcBef>
                <a:spcPts val="0"/>
              </a:spcBef>
              <a:buNone/>
            </a:pPr>
            <a:r>
              <a:rPr lang="en-US" dirty="0"/>
              <a:t>2.6 Judiciously provide information or referral regarding available interpreting or </a:t>
            </a:r>
            <a:r>
              <a:rPr lang="en-US" dirty="0" smtClean="0"/>
              <a:t>community resources </a:t>
            </a:r>
            <a:r>
              <a:rPr lang="en-US" dirty="0"/>
              <a:t>without infringing upon consumers’ rights.</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9286"/>
            <a:ext cx="7313613" cy="868362"/>
          </a:xfrm>
        </p:spPr>
        <p:txBody>
          <a:bodyPr/>
          <a:lstStyle/>
          <a:p>
            <a:r>
              <a:rPr lang="en-US" dirty="0" smtClean="0"/>
              <a:t>Conduct</a:t>
            </a:r>
            <a:endParaRPr lang="en-US" sz="1800" dirty="0"/>
          </a:p>
        </p:txBody>
      </p:sp>
      <p:sp>
        <p:nvSpPr>
          <p:cNvPr id="7" name="Content Placeholder 2"/>
          <p:cNvSpPr>
            <a:spLocks noGrp="1"/>
          </p:cNvSpPr>
          <p:nvPr>
            <p:ph idx="1"/>
          </p:nvPr>
        </p:nvSpPr>
        <p:spPr>
          <a:xfrm>
            <a:off x="427704" y="1543415"/>
            <a:ext cx="8303341" cy="919566"/>
          </a:xfrm>
        </p:spPr>
        <p:txBody>
          <a:bodyPr>
            <a:normAutofit/>
          </a:bodyPr>
          <a:lstStyle/>
          <a:p>
            <a:pPr marL="0" indent="0">
              <a:buNone/>
            </a:pPr>
            <a:r>
              <a:rPr lang="en-US" dirty="0"/>
              <a:t>Interpreters conduct themselves in a manner appropriate to the specific interpreting situation.</a:t>
            </a:r>
          </a:p>
        </p:txBody>
      </p:sp>
      <p:sp>
        <p:nvSpPr>
          <p:cNvPr id="8" name="TextBox 7"/>
          <p:cNvSpPr txBox="1"/>
          <p:nvPr/>
        </p:nvSpPr>
        <p:spPr>
          <a:xfrm>
            <a:off x="431851" y="1030992"/>
            <a:ext cx="1942332" cy="461665"/>
          </a:xfrm>
          <a:prstGeom prst="rect">
            <a:avLst/>
          </a:prstGeom>
          <a:noFill/>
        </p:spPr>
        <p:txBody>
          <a:bodyPr wrap="square" rtlCol="0">
            <a:spAutoFit/>
          </a:bodyPr>
          <a:lstStyle/>
          <a:p>
            <a:r>
              <a:rPr lang="en-US" sz="2400" dirty="0" smtClean="0">
                <a:latin typeface="+mj-lt"/>
              </a:rPr>
              <a:t>Tenet 3.0</a:t>
            </a:r>
            <a:endParaRPr lang="en-US" sz="2400" dirty="0">
              <a:latin typeface="+mj-lt"/>
            </a:endParaRPr>
          </a:p>
        </p:txBody>
      </p:sp>
      <p:sp>
        <p:nvSpPr>
          <p:cNvPr id="9" name="TextBox 8"/>
          <p:cNvSpPr txBox="1"/>
          <p:nvPr/>
        </p:nvSpPr>
        <p:spPr>
          <a:xfrm>
            <a:off x="428213" y="2775720"/>
            <a:ext cx="4772107" cy="461665"/>
          </a:xfrm>
          <a:prstGeom prst="rect">
            <a:avLst/>
          </a:prstGeom>
          <a:noFill/>
        </p:spPr>
        <p:txBody>
          <a:bodyPr wrap="square" rtlCol="0">
            <a:spAutoFit/>
          </a:bodyPr>
          <a:lstStyle/>
          <a:p>
            <a:r>
              <a:rPr lang="en-US" sz="2400" dirty="0" smtClean="0"/>
              <a:t>Illustrative behaviors:</a:t>
            </a:r>
            <a:endParaRPr lang="en-US" sz="2400" dirty="0"/>
          </a:p>
        </p:txBody>
      </p:sp>
      <p:sp>
        <p:nvSpPr>
          <p:cNvPr id="10" name="Content Placeholder 2"/>
          <p:cNvSpPr txBox="1">
            <a:spLocks/>
          </p:cNvSpPr>
          <p:nvPr/>
        </p:nvSpPr>
        <p:spPr>
          <a:xfrm>
            <a:off x="417876" y="3436078"/>
            <a:ext cx="8460653" cy="1180165"/>
          </a:xfrm>
          <a:prstGeom prst="rect">
            <a:avLst/>
          </a:prstGeom>
        </p:spPr>
        <p:txBody>
          <a:bodyPr vert="horz" lIns="91440" tIns="45720" rIns="91440" bIns="45720" rtlCol="0">
            <a:no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5938" indent="-515938">
              <a:buNone/>
            </a:pPr>
            <a:r>
              <a:rPr lang="en-US" dirty="0"/>
              <a:t>3.1 Consult with appropriate persons regarding the interpreting situation to determine issues </a:t>
            </a:r>
            <a:r>
              <a:rPr lang="en-US" dirty="0" smtClean="0"/>
              <a:t>such as </a:t>
            </a:r>
            <a:r>
              <a:rPr lang="en-US" dirty="0"/>
              <a:t>placement and </a:t>
            </a:r>
            <a:r>
              <a:rPr lang="en-US" dirty="0" smtClean="0"/>
              <a:t>adaptations </a:t>
            </a:r>
            <a:r>
              <a:rPr lang="en-US" dirty="0"/>
              <a:t>necessary to interpret effectively</a:t>
            </a:r>
          </a:p>
        </p:txBody>
      </p:sp>
      <p:sp>
        <p:nvSpPr>
          <p:cNvPr id="11" name="Content Placeholder 2"/>
          <p:cNvSpPr txBox="1">
            <a:spLocks/>
          </p:cNvSpPr>
          <p:nvPr/>
        </p:nvSpPr>
        <p:spPr>
          <a:xfrm>
            <a:off x="431851" y="4783098"/>
            <a:ext cx="8460653" cy="1180165"/>
          </a:xfrm>
          <a:prstGeom prst="rect">
            <a:avLst/>
          </a:prstGeom>
        </p:spPr>
        <p:txBody>
          <a:bodyPr vert="horz" lIns="91440" tIns="45720" rIns="91440" bIns="45720" rtlCol="0">
            <a:no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5938" indent="-515938">
              <a:buNone/>
            </a:pPr>
            <a:r>
              <a:rPr lang="en-US" dirty="0"/>
              <a:t>3.2 Decline assignments or withdraw from the interpreting profession when not competent due </a:t>
            </a:r>
            <a:r>
              <a:rPr lang="en-US" dirty="0" smtClean="0"/>
              <a:t>to physical</a:t>
            </a:r>
            <a:r>
              <a:rPr lang="en-US" dirty="0"/>
              <a:t>, mental, or emotional factors.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76545509"/>
      </p:ext>
    </p:extLst>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9286"/>
            <a:ext cx="7313613" cy="868362"/>
          </a:xfrm>
        </p:spPr>
        <p:txBody>
          <a:bodyPr/>
          <a:lstStyle/>
          <a:p>
            <a:r>
              <a:rPr lang="en-US" dirty="0" smtClean="0"/>
              <a:t>Conduct</a:t>
            </a:r>
            <a:br>
              <a:rPr lang="en-US" dirty="0" smtClean="0"/>
            </a:br>
            <a:r>
              <a:rPr lang="en-US" sz="1800" dirty="0" smtClean="0"/>
              <a:t>(continued)</a:t>
            </a:r>
            <a:endParaRPr lang="en-US" sz="800" dirty="0"/>
          </a:p>
        </p:txBody>
      </p:sp>
      <p:sp>
        <p:nvSpPr>
          <p:cNvPr id="10" name="Content Placeholder 2"/>
          <p:cNvSpPr txBox="1">
            <a:spLocks/>
          </p:cNvSpPr>
          <p:nvPr/>
        </p:nvSpPr>
        <p:spPr>
          <a:xfrm>
            <a:off x="417876" y="1297619"/>
            <a:ext cx="8460653" cy="840898"/>
          </a:xfrm>
          <a:prstGeom prst="rect">
            <a:avLst/>
          </a:prstGeom>
        </p:spPr>
        <p:txBody>
          <a:bodyPr vert="horz" lIns="91440" tIns="45720" rIns="91440" bIns="45720" rtlCol="0">
            <a:no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5938" indent="-515938">
              <a:buNone/>
            </a:pPr>
            <a:r>
              <a:rPr lang="en-US" dirty="0"/>
              <a:t>3.3 Avoid performing dual or conflicting roles in interdisciplinary (e.g. educational or </a:t>
            </a:r>
            <a:r>
              <a:rPr lang="en-US" dirty="0" smtClean="0"/>
              <a:t>mental health </a:t>
            </a:r>
            <a:r>
              <a:rPr lang="en-US" dirty="0"/>
              <a:t>teams) or other settings.</a:t>
            </a:r>
          </a:p>
        </p:txBody>
      </p:sp>
      <p:sp>
        <p:nvSpPr>
          <p:cNvPr id="11" name="Content Placeholder 2"/>
          <p:cNvSpPr txBox="1">
            <a:spLocks/>
          </p:cNvSpPr>
          <p:nvPr/>
        </p:nvSpPr>
        <p:spPr>
          <a:xfrm>
            <a:off x="431851" y="2320182"/>
            <a:ext cx="8460653" cy="1529156"/>
          </a:xfrm>
          <a:prstGeom prst="rect">
            <a:avLst/>
          </a:prstGeom>
        </p:spPr>
        <p:txBody>
          <a:bodyPr vert="horz" lIns="91440" tIns="45720" rIns="91440" bIns="45720" rtlCol="0">
            <a:no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5938" indent="-515938">
              <a:buNone/>
            </a:pPr>
            <a:r>
              <a:rPr lang="en-US" dirty="0"/>
              <a:t>3.4 Comply with established workplace codes of conduct, notify appropriate personnel if there is </a:t>
            </a:r>
            <a:r>
              <a:rPr lang="en-US" dirty="0" smtClean="0"/>
              <a:t>a conflict </a:t>
            </a:r>
            <a:r>
              <a:rPr lang="en-US" dirty="0"/>
              <a:t>with this Code of Professional Conduct, and actively seek resolution where warranted.</a:t>
            </a:r>
          </a:p>
        </p:txBody>
      </p:sp>
      <p:sp>
        <p:nvSpPr>
          <p:cNvPr id="12" name="Content Placeholder 2"/>
          <p:cNvSpPr txBox="1">
            <a:spLocks/>
          </p:cNvSpPr>
          <p:nvPr/>
        </p:nvSpPr>
        <p:spPr>
          <a:xfrm>
            <a:off x="431851" y="4001738"/>
            <a:ext cx="8460653" cy="879978"/>
          </a:xfrm>
          <a:prstGeom prst="rect">
            <a:avLst/>
          </a:prstGeom>
        </p:spPr>
        <p:txBody>
          <a:bodyPr vert="horz" lIns="91440" tIns="45720" rIns="91440" bIns="45720" rtlCol="0">
            <a:no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5938" indent="-515938">
              <a:buNone/>
            </a:pPr>
            <a:r>
              <a:rPr lang="en-US" dirty="0"/>
              <a:t>3.7 Disclose to parties involved any actual or perceived conflicts of interest.</a:t>
            </a:r>
          </a:p>
        </p:txBody>
      </p:sp>
      <p:sp>
        <p:nvSpPr>
          <p:cNvPr id="13" name="Content Placeholder 2"/>
          <p:cNvSpPr txBox="1">
            <a:spLocks/>
          </p:cNvSpPr>
          <p:nvPr/>
        </p:nvSpPr>
        <p:spPr>
          <a:xfrm>
            <a:off x="431851" y="5029196"/>
            <a:ext cx="8460653" cy="879978"/>
          </a:xfrm>
          <a:prstGeom prst="rect">
            <a:avLst/>
          </a:prstGeom>
        </p:spPr>
        <p:txBody>
          <a:bodyPr vert="horz" lIns="91440" tIns="45720" rIns="91440" bIns="45720" rtlCol="0">
            <a:no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5938" indent="-515938">
              <a:buNone/>
            </a:pPr>
            <a:r>
              <a:rPr lang="en-US" dirty="0"/>
              <a:t>3.8 Avoid actual or perceived conflicts of interest that might cause harm or interfere with </a:t>
            </a:r>
            <a:r>
              <a:rPr lang="en-US" dirty="0" smtClean="0"/>
              <a:t>the effectiveness </a:t>
            </a:r>
            <a:r>
              <a:rPr lang="en-US" dirty="0"/>
              <a:t>of interpreting services.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5177309"/>
      </p:ext>
    </p:extLst>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9286"/>
            <a:ext cx="7313613" cy="868362"/>
          </a:xfrm>
        </p:spPr>
        <p:txBody>
          <a:bodyPr/>
          <a:lstStyle/>
          <a:p>
            <a:r>
              <a:rPr lang="en-US" dirty="0" smtClean="0"/>
              <a:t>Respect for Consumers</a:t>
            </a:r>
            <a:endParaRPr lang="en-US" sz="1800" dirty="0"/>
          </a:p>
        </p:txBody>
      </p:sp>
      <p:sp>
        <p:nvSpPr>
          <p:cNvPr id="7" name="Content Placeholder 2"/>
          <p:cNvSpPr>
            <a:spLocks noGrp="1"/>
          </p:cNvSpPr>
          <p:nvPr>
            <p:ph idx="1"/>
          </p:nvPr>
        </p:nvSpPr>
        <p:spPr>
          <a:xfrm>
            <a:off x="427704" y="1543415"/>
            <a:ext cx="8303341" cy="550856"/>
          </a:xfrm>
        </p:spPr>
        <p:txBody>
          <a:bodyPr>
            <a:normAutofit/>
          </a:bodyPr>
          <a:lstStyle/>
          <a:p>
            <a:pPr marL="0" indent="0">
              <a:buNone/>
            </a:pPr>
            <a:r>
              <a:rPr lang="en-US" dirty="0"/>
              <a:t>Interpreters demonstrate respect for consumers.</a:t>
            </a:r>
          </a:p>
        </p:txBody>
      </p:sp>
      <p:sp>
        <p:nvSpPr>
          <p:cNvPr id="8" name="TextBox 7"/>
          <p:cNvSpPr txBox="1"/>
          <p:nvPr/>
        </p:nvSpPr>
        <p:spPr>
          <a:xfrm>
            <a:off x="431851" y="1030992"/>
            <a:ext cx="1942332" cy="461665"/>
          </a:xfrm>
          <a:prstGeom prst="rect">
            <a:avLst/>
          </a:prstGeom>
          <a:noFill/>
        </p:spPr>
        <p:txBody>
          <a:bodyPr wrap="square" rtlCol="0">
            <a:spAutoFit/>
          </a:bodyPr>
          <a:lstStyle/>
          <a:p>
            <a:r>
              <a:rPr lang="en-US" sz="2400" dirty="0" smtClean="0">
                <a:latin typeface="+mj-lt"/>
              </a:rPr>
              <a:t>Tenet 4.0</a:t>
            </a:r>
            <a:endParaRPr lang="en-US" sz="2400" dirty="0">
              <a:latin typeface="+mj-lt"/>
            </a:endParaRPr>
          </a:p>
        </p:txBody>
      </p:sp>
      <p:sp>
        <p:nvSpPr>
          <p:cNvPr id="9" name="TextBox 8"/>
          <p:cNvSpPr txBox="1"/>
          <p:nvPr/>
        </p:nvSpPr>
        <p:spPr>
          <a:xfrm>
            <a:off x="428213" y="2687232"/>
            <a:ext cx="4772107" cy="461665"/>
          </a:xfrm>
          <a:prstGeom prst="rect">
            <a:avLst/>
          </a:prstGeom>
          <a:noFill/>
        </p:spPr>
        <p:txBody>
          <a:bodyPr wrap="square" rtlCol="0">
            <a:spAutoFit/>
          </a:bodyPr>
          <a:lstStyle/>
          <a:p>
            <a:r>
              <a:rPr lang="en-US" sz="2400" dirty="0" smtClean="0"/>
              <a:t>Illustrative behaviors:</a:t>
            </a:r>
            <a:endParaRPr lang="en-US" sz="2400" dirty="0"/>
          </a:p>
        </p:txBody>
      </p:sp>
      <p:sp>
        <p:nvSpPr>
          <p:cNvPr id="10" name="Content Placeholder 2"/>
          <p:cNvSpPr txBox="1">
            <a:spLocks/>
          </p:cNvSpPr>
          <p:nvPr/>
        </p:nvSpPr>
        <p:spPr>
          <a:xfrm>
            <a:off x="417876" y="3495070"/>
            <a:ext cx="8460653" cy="1180165"/>
          </a:xfrm>
          <a:prstGeom prst="rect">
            <a:avLst/>
          </a:prstGeom>
        </p:spPr>
        <p:txBody>
          <a:bodyPr vert="horz" lIns="91440" tIns="45720" rIns="91440" bIns="45720" rtlCol="0">
            <a:no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5938" indent="-515938">
              <a:buNone/>
            </a:pPr>
            <a:r>
              <a:rPr lang="en-US" dirty="0"/>
              <a:t>4.1 Consider consumer requests or needs regarding language preferences, and render the message accordingly (interpreted or transliterated).</a:t>
            </a:r>
          </a:p>
        </p:txBody>
      </p:sp>
      <p:sp>
        <p:nvSpPr>
          <p:cNvPr id="11" name="Content Placeholder 2"/>
          <p:cNvSpPr txBox="1">
            <a:spLocks/>
          </p:cNvSpPr>
          <p:nvPr/>
        </p:nvSpPr>
        <p:spPr>
          <a:xfrm>
            <a:off x="431851" y="4842091"/>
            <a:ext cx="8460653" cy="590082"/>
          </a:xfrm>
          <a:prstGeom prst="rect">
            <a:avLst/>
          </a:prstGeom>
        </p:spPr>
        <p:txBody>
          <a:bodyPr vert="horz" lIns="91440" tIns="45720" rIns="91440" bIns="45720" rtlCol="0">
            <a:no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5938" indent="-515938">
              <a:buNone/>
            </a:pPr>
            <a:r>
              <a:rPr lang="en-US" dirty="0"/>
              <a:t>4.2 Approach consumers with a professional demeanor at all times.</a:t>
            </a:r>
          </a:p>
        </p:txBody>
      </p:sp>
      <p:sp>
        <p:nvSpPr>
          <p:cNvPr id="12" name="Content Placeholder 2"/>
          <p:cNvSpPr txBox="1">
            <a:spLocks/>
          </p:cNvSpPr>
          <p:nvPr/>
        </p:nvSpPr>
        <p:spPr>
          <a:xfrm>
            <a:off x="431851" y="5584573"/>
            <a:ext cx="8460653" cy="816216"/>
          </a:xfrm>
          <a:prstGeom prst="rect">
            <a:avLst/>
          </a:prstGeom>
        </p:spPr>
        <p:txBody>
          <a:bodyPr vert="horz" lIns="91440" tIns="45720" rIns="91440" bIns="45720" rtlCol="0">
            <a:no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5938" indent="-515938">
              <a:buNone/>
            </a:pPr>
            <a:r>
              <a:rPr lang="en-US" dirty="0"/>
              <a:t>4.4 Facilitate communication access and equality, and support the full interaction and independence of consumers.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95779813"/>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Identifying Persons Who Are MLC</a:t>
            </a:r>
            <a:endParaRPr lang="en-US" sz="4000" dirty="0"/>
          </a:p>
        </p:txBody>
      </p:sp>
      <p:sp>
        <p:nvSpPr>
          <p:cNvPr id="3" name="Content Placeholder 2"/>
          <p:cNvSpPr>
            <a:spLocks noGrp="1"/>
          </p:cNvSpPr>
          <p:nvPr>
            <p:ph idx="1"/>
          </p:nvPr>
        </p:nvSpPr>
        <p:spPr/>
        <p:txBody>
          <a:bodyPr>
            <a:normAutofit fontScale="85000" lnSpcReduction="20000"/>
          </a:bodyPr>
          <a:lstStyle/>
          <a:p>
            <a:r>
              <a:rPr lang="en-US" sz="2200" dirty="0" smtClean="0"/>
              <a:t>A.  Causes:</a:t>
            </a:r>
          </a:p>
          <a:p>
            <a:pPr marL="1038225" indent="-344488">
              <a:buNone/>
            </a:pPr>
            <a:r>
              <a:rPr lang="en-US" sz="2200" dirty="0"/>
              <a:t> </a:t>
            </a:r>
            <a:r>
              <a:rPr lang="en-US" sz="2200" dirty="0" smtClean="0"/>
              <a:t>1.  Language is inaccessible due to location/resources (including Deaf role models, well trained interpreters, etc…)</a:t>
            </a:r>
          </a:p>
          <a:p>
            <a:pPr>
              <a:buNone/>
            </a:pPr>
            <a:r>
              <a:rPr lang="en-US" sz="2200" dirty="0" smtClean="0"/>
              <a:t>            2.   Esoteric home signs</a:t>
            </a:r>
          </a:p>
          <a:p>
            <a:pPr>
              <a:buNone/>
            </a:pPr>
            <a:r>
              <a:rPr lang="en-US" sz="2200" dirty="0" smtClean="0"/>
              <a:t>            3.   Rudimentary formal signs </a:t>
            </a:r>
          </a:p>
          <a:p>
            <a:pPr>
              <a:buNone/>
            </a:pPr>
            <a:r>
              <a:rPr lang="en-US" sz="2200" dirty="0" smtClean="0"/>
              <a:t>            4.   Accessibility only to a foreign sign language system.</a:t>
            </a:r>
          </a:p>
          <a:p>
            <a:pPr>
              <a:buNone/>
            </a:pPr>
            <a:r>
              <a:rPr lang="en-US" sz="2200" dirty="0" smtClean="0"/>
              <a:t>            5.   Basic gestures (that may be built on very esoteric concepts.)</a:t>
            </a:r>
          </a:p>
          <a:p>
            <a:pPr>
              <a:buNone/>
            </a:pPr>
            <a:endParaRPr lang="en-US" sz="2200" dirty="0" smtClean="0"/>
          </a:p>
          <a:p>
            <a:pPr>
              <a:buNone/>
            </a:pPr>
            <a:r>
              <a:rPr lang="en-US" sz="2200" dirty="0" smtClean="0"/>
              <a:t>             </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9790"/>
            <a:ext cx="7313613" cy="868362"/>
          </a:xfrm>
        </p:spPr>
        <p:txBody>
          <a:bodyPr/>
          <a:lstStyle/>
          <a:p>
            <a:r>
              <a:rPr lang="en-US" dirty="0" smtClean="0"/>
              <a:t>Credits</a:t>
            </a:r>
            <a:endParaRPr lang="en-US" dirty="0"/>
          </a:p>
        </p:txBody>
      </p:sp>
      <p:sp>
        <p:nvSpPr>
          <p:cNvPr id="3" name="Content Placeholder 2"/>
          <p:cNvSpPr>
            <a:spLocks noGrp="1"/>
          </p:cNvSpPr>
          <p:nvPr>
            <p:ph idx="1"/>
          </p:nvPr>
        </p:nvSpPr>
        <p:spPr>
          <a:xfrm>
            <a:off x="339213" y="914412"/>
            <a:ext cx="8554063" cy="5648620"/>
          </a:xfrm>
        </p:spPr>
        <p:txBody>
          <a:bodyPr>
            <a:noAutofit/>
          </a:bodyPr>
          <a:lstStyle/>
          <a:p>
            <a:pPr marL="914400" indent="-914400">
              <a:buNone/>
            </a:pPr>
            <a:r>
              <a:rPr lang="en-US" sz="1900" dirty="0" smtClean="0"/>
              <a:t>“Code of Professional Conduct.” Registry of Interpreters for the Deaf. RID.org, n.d. Web. 18 June, 2013. </a:t>
            </a:r>
            <a:r>
              <a:rPr lang="en-US" sz="1900" dirty="0">
                <a:hlinkClick r:id="rId2"/>
              </a:rPr>
              <a:t>http://</a:t>
            </a:r>
            <a:r>
              <a:rPr lang="en-US" sz="1900" dirty="0" smtClean="0">
                <a:hlinkClick r:id="rId2"/>
              </a:rPr>
              <a:t>rid.org/UserFiles/File/NAD_RID_ETHICS.pdf</a:t>
            </a:r>
            <a:endParaRPr lang="en-US" sz="1900" dirty="0" smtClean="0"/>
          </a:p>
          <a:p>
            <a:pPr marL="914400" indent="-914400">
              <a:buNone/>
            </a:pPr>
            <a:r>
              <a:rPr lang="en-US" sz="1900" dirty="0" smtClean="0"/>
              <a:t>“Services for Persons Who Are Deaf of Hard of Hearing.” Texas Department of Assistive and Rehabilitative Services. DHHS, n.d. Web. 18 June, 2013. </a:t>
            </a:r>
            <a:r>
              <a:rPr lang="en-US" sz="1900" dirty="0">
                <a:hlinkClick r:id="rId3"/>
              </a:rPr>
              <a:t>http://</a:t>
            </a:r>
            <a:r>
              <a:rPr lang="en-US" sz="1900" dirty="0" smtClean="0">
                <a:hlinkClick r:id="rId3"/>
              </a:rPr>
              <a:t>www.dars.state.tx.us/dhhs/index.shtml</a:t>
            </a:r>
            <a:endParaRPr lang="en-US" sz="1900" dirty="0" smtClean="0"/>
          </a:p>
          <a:p>
            <a:pPr marL="914400" indent="-914400">
              <a:buNone/>
            </a:pPr>
            <a:r>
              <a:rPr lang="en-US" sz="1900" dirty="0" smtClean="0"/>
              <a:t>“BEI Interpreter Search.” </a:t>
            </a:r>
            <a:r>
              <a:rPr lang="en-US" sz="1900" dirty="0"/>
              <a:t>Texas Department of Assistive and Rehabilitative Services. DHHS, n.d. Web. 18 June, 2013. </a:t>
            </a:r>
            <a:r>
              <a:rPr lang="en-US" sz="1900" dirty="0">
                <a:hlinkClick r:id="rId4"/>
              </a:rPr>
              <a:t>http://</a:t>
            </a:r>
            <a:r>
              <a:rPr lang="en-US" sz="1900" dirty="0" smtClean="0">
                <a:hlinkClick r:id="rId4"/>
              </a:rPr>
              <a:t>www.dars.state.tx.us/dhhs/beiterpsearch.shtml</a:t>
            </a:r>
            <a:endParaRPr lang="en-US" sz="1900" dirty="0" smtClean="0"/>
          </a:p>
          <a:p>
            <a:pPr marL="914400" indent="-914400">
              <a:buNone/>
            </a:pPr>
            <a:r>
              <a:rPr lang="en-US" sz="1900" dirty="0" smtClean="0"/>
              <a:t>“DHHS Specialist Program.” </a:t>
            </a:r>
            <a:r>
              <a:rPr lang="en-US" sz="1900" dirty="0"/>
              <a:t>Texas Department of Assistive and Rehabilitative Services. DHHS, n.d. Web. 18 June, 2013. </a:t>
            </a:r>
            <a:r>
              <a:rPr lang="en-US" sz="1900" dirty="0">
                <a:hlinkClick r:id="rId5"/>
              </a:rPr>
              <a:t>http://</a:t>
            </a:r>
            <a:r>
              <a:rPr lang="en-US" sz="1900" dirty="0" smtClean="0">
                <a:hlinkClick r:id="rId5"/>
              </a:rPr>
              <a:t>www.dars.state.tx.us/dhhs/specialistpgm.shtml</a:t>
            </a:r>
            <a:endParaRPr lang="en-US" sz="1900" dirty="0" smtClean="0"/>
          </a:p>
          <a:p>
            <a:pPr marL="914400" indent="-914400">
              <a:buNone/>
            </a:pPr>
            <a:r>
              <a:rPr lang="en-US" sz="1900" dirty="0" smtClean="0"/>
              <a:t>Paradowski, Michal. “</a:t>
            </a:r>
            <a:r>
              <a:rPr lang="en-US" sz="1900" b="1" dirty="0"/>
              <a:t>Explicit vs. implicit and declarative vs. procedural language </a:t>
            </a:r>
            <a:r>
              <a:rPr lang="en-US" sz="1900" b="1" dirty="0" smtClean="0"/>
              <a:t>learning</a:t>
            </a:r>
            <a:r>
              <a:rPr lang="en-US" sz="1900" dirty="0" smtClean="0"/>
              <a:t>.” Sciencebin. 14 November, 2008. Web. 18 June, 2013. </a:t>
            </a:r>
            <a:r>
              <a:rPr lang="en-US" sz="1900" dirty="0">
                <a:hlinkClick r:id="rId6"/>
              </a:rPr>
              <a:t>http://sciencebin.wordpress.com/article/explicit-vs-implicit-and-declarative-vs-2qpvzotrrhys1-11</a:t>
            </a:r>
            <a:r>
              <a:rPr lang="en-US" sz="1900" dirty="0" smtClean="0">
                <a:hlinkClick r:id="rId6"/>
              </a:rPr>
              <a:t>/</a:t>
            </a:r>
            <a:endParaRPr lang="en-US" sz="1900" dirty="0" smtClean="0"/>
          </a:p>
          <a:p>
            <a:pPr marL="914400" indent="-914400">
              <a:buNone/>
            </a:pPr>
            <a:endParaRPr lang="en-US" sz="1900" dirty="0" smtClean="0"/>
          </a:p>
          <a:p>
            <a:pPr marL="914400" indent="-914400">
              <a:buNone/>
            </a:pPr>
            <a:endParaRPr lang="en-US" sz="1900" b="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49627179"/>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Identifying Persons Who Are MLC</a:t>
            </a:r>
            <a:endParaRPr lang="en-US" sz="4000" dirty="0"/>
          </a:p>
        </p:txBody>
      </p:sp>
      <p:sp>
        <p:nvSpPr>
          <p:cNvPr id="3" name="Content Placeholder 2"/>
          <p:cNvSpPr>
            <a:spLocks noGrp="1"/>
          </p:cNvSpPr>
          <p:nvPr>
            <p:ph idx="1"/>
          </p:nvPr>
        </p:nvSpPr>
        <p:spPr>
          <a:xfrm>
            <a:off x="914400" y="1371600"/>
            <a:ext cx="7313613" cy="5122862"/>
          </a:xfrm>
        </p:spPr>
        <p:txBody>
          <a:bodyPr>
            <a:normAutofit lnSpcReduction="10000"/>
          </a:bodyPr>
          <a:lstStyle/>
          <a:p>
            <a:pPr>
              <a:buNone/>
            </a:pPr>
            <a:r>
              <a:rPr lang="en-US" dirty="0" smtClean="0"/>
              <a:t>What Clues do you see?</a:t>
            </a:r>
          </a:p>
          <a:p>
            <a:pPr>
              <a:buAutoNum type="arabicPeriod"/>
            </a:pPr>
            <a:r>
              <a:rPr lang="en-US" dirty="0" smtClean="0"/>
              <a:t>No recognizable sign system</a:t>
            </a:r>
          </a:p>
          <a:p>
            <a:pPr>
              <a:buAutoNum type="arabicPeriod"/>
            </a:pPr>
            <a:r>
              <a:rPr lang="en-US" dirty="0" smtClean="0"/>
              <a:t>No ability to read lips</a:t>
            </a:r>
          </a:p>
          <a:p>
            <a:pPr>
              <a:buAutoNum type="arabicPeriod"/>
            </a:pPr>
            <a:r>
              <a:rPr lang="en-US" dirty="0" smtClean="0"/>
              <a:t>No conceptually clear thought in writing</a:t>
            </a:r>
          </a:p>
          <a:p>
            <a:pPr>
              <a:buAutoNum type="arabicPeriod"/>
            </a:pPr>
            <a:r>
              <a:rPr lang="en-US" dirty="0" smtClean="0"/>
              <a:t>No ability to communicate basic personal information.</a:t>
            </a:r>
          </a:p>
          <a:p>
            <a:pPr>
              <a:buAutoNum type="arabicPeriod"/>
            </a:pPr>
            <a:r>
              <a:rPr lang="en-US" dirty="0" smtClean="0"/>
              <a:t>Came from a linguistically challenged background or environment.</a:t>
            </a:r>
          </a:p>
          <a:p>
            <a:pPr>
              <a:buAutoNum type="arabicPeriod"/>
            </a:pPr>
            <a:r>
              <a:rPr lang="en-US" dirty="0" smtClean="0"/>
              <a:t>Can communicate simple, basic personal information (name, age, address, DOB), but little or nothing beyond that.)</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Identifying Persons Who Are MLC</a:t>
            </a:r>
            <a:endParaRPr lang="en-US" sz="4000" dirty="0"/>
          </a:p>
        </p:txBody>
      </p:sp>
      <p:sp>
        <p:nvSpPr>
          <p:cNvPr id="3" name="Content Placeholder 2"/>
          <p:cNvSpPr>
            <a:spLocks noGrp="1"/>
          </p:cNvSpPr>
          <p:nvPr>
            <p:ph idx="1"/>
          </p:nvPr>
        </p:nvSpPr>
        <p:spPr>
          <a:xfrm>
            <a:off x="914400" y="1758253"/>
            <a:ext cx="7313613" cy="4424122"/>
          </a:xfrm>
        </p:spPr>
        <p:txBody>
          <a:bodyPr>
            <a:normAutofit/>
          </a:bodyPr>
          <a:lstStyle/>
          <a:p>
            <a:pPr>
              <a:buNone/>
            </a:pPr>
            <a:r>
              <a:rPr lang="en-US" dirty="0" smtClean="0"/>
              <a:t>What Clues do you see?</a:t>
            </a:r>
          </a:p>
          <a:p>
            <a:pPr>
              <a:buAutoNum type="arabicPeriod" startAt="7"/>
            </a:pPr>
            <a:r>
              <a:rPr lang="en-US" dirty="0" smtClean="0"/>
              <a:t>When asked standard questions in clear ASL, answers are unrelated to or inconsistent with the topic. </a:t>
            </a:r>
          </a:p>
          <a:p>
            <a:pPr>
              <a:buAutoNum type="arabicPeriod" startAt="7"/>
            </a:pPr>
            <a:r>
              <a:rPr lang="en-US" dirty="0" smtClean="0"/>
              <a:t>Confidence that the breakdown in communication is linguistic in nature and not a problem with the interpreter’s ability to convey the message clearly. </a:t>
            </a:r>
          </a:p>
          <a:p>
            <a:pPr>
              <a:buNone/>
            </a:pP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914400" y="923747"/>
            <a:ext cx="7313613" cy="4867453"/>
          </a:xfrm>
        </p:spPr>
        <p:txBody>
          <a:bodyPr>
            <a:normAutofit/>
          </a:bodyPr>
          <a:lstStyle/>
          <a:p>
            <a:pPr algn="ctr"/>
            <a:r>
              <a:rPr lang="en-US" sz="6000" dirty="0" smtClean="0"/>
              <a:t>It is impossible for you to fill in ALL of the MLC client’s linguistic gaps.  </a:t>
            </a:r>
            <a:endParaRPr lang="en-US" sz="60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95892"/>
            <a:ext cx="7313613" cy="6462108"/>
          </a:xfrm>
        </p:spPr>
        <p:txBody>
          <a:bodyPr>
            <a:normAutofit/>
          </a:bodyPr>
          <a:lstStyle/>
          <a:p>
            <a:r>
              <a:rPr lang="en-US" sz="2000" b="1" u="sng" dirty="0" smtClean="0"/>
              <a:t>TENETS:</a:t>
            </a:r>
          </a:p>
          <a:p>
            <a:r>
              <a:rPr lang="en-US" sz="2000" b="1" dirty="0" smtClean="0"/>
              <a:t>Interpreters adhere to standards of confidential communication.</a:t>
            </a:r>
          </a:p>
          <a:p>
            <a:r>
              <a:rPr lang="en-US" sz="2000" b="1" dirty="0" smtClean="0"/>
              <a:t>Interpreters possess the professional skills and knowledge required for the specific interpreting situation.</a:t>
            </a:r>
          </a:p>
          <a:p>
            <a:r>
              <a:rPr lang="en-US" sz="2000" b="1" dirty="0" smtClean="0"/>
              <a:t>Interpreters conduct themselves in a manner appropriate to the specific interpreting situation.</a:t>
            </a:r>
          </a:p>
          <a:p>
            <a:r>
              <a:rPr lang="en-US" sz="2000" b="1" dirty="0" smtClean="0"/>
              <a:t>Interpreters demonstrate respect for consumers.</a:t>
            </a:r>
          </a:p>
          <a:p>
            <a:r>
              <a:rPr lang="en-US" sz="2000" b="1" dirty="0" smtClean="0"/>
              <a:t>Interpreters demonstrate respect for colleagues, interns, and students of the profession.</a:t>
            </a:r>
          </a:p>
          <a:p>
            <a:r>
              <a:rPr lang="en-US" sz="2000" b="1" dirty="0" smtClean="0"/>
              <a:t>Interpreters maintain ethical business practices.</a:t>
            </a:r>
          </a:p>
          <a:p>
            <a:r>
              <a:rPr lang="en-US" sz="2000" b="1" dirty="0" smtClean="0"/>
              <a:t>Interpreters engage in professional development.</a:t>
            </a:r>
          </a:p>
          <a:p>
            <a:r>
              <a:rPr lang="en-US" sz="2000" b="1" dirty="0" smtClean="0"/>
              <a:t>Click here to access the full version of the </a:t>
            </a:r>
            <a:r>
              <a:rPr lang="en-US" sz="2000" b="1" u="sng" dirty="0" smtClean="0">
                <a:hlinkClick r:id="rId2"/>
              </a:rPr>
              <a:t>NAD-RID Code of Professional Conduct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Workshop Will Focus On:</a:t>
            </a:r>
            <a:endParaRPr lang="en-US" dirty="0"/>
          </a:p>
        </p:txBody>
      </p:sp>
      <p:sp>
        <p:nvSpPr>
          <p:cNvPr id="3" name="Content Placeholder 2"/>
          <p:cNvSpPr>
            <a:spLocks noGrp="1"/>
          </p:cNvSpPr>
          <p:nvPr>
            <p:ph idx="1"/>
          </p:nvPr>
        </p:nvSpPr>
        <p:spPr/>
        <p:txBody>
          <a:bodyPr/>
          <a:lstStyle/>
          <a:p>
            <a:r>
              <a:rPr lang="en-US" dirty="0" smtClean="0"/>
              <a:t>Confidentiality 1.1 – Share assignment related information only on a confidential and “as needed” basis.</a:t>
            </a:r>
          </a:p>
          <a:p>
            <a:r>
              <a:rPr lang="en-US" dirty="0" smtClean="0"/>
              <a:t>Professionalism 2.2 – 2.6 – Interpreters possess the professional skills and knowledge required for the specific interpreting situation.</a:t>
            </a:r>
          </a:p>
          <a:p>
            <a:r>
              <a:rPr lang="en-US" dirty="0" smtClean="0"/>
              <a:t>Conduct 3.1, 3.2, 3.3, 3.4, 3.7, 3.8 – Interpreters conduct themselves in a manner appropriate to the specific interpreting situation.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3770</TotalTime>
  <Words>3027</Words>
  <Application>Microsoft Macintosh PowerPoint</Application>
  <PresentationFormat>On-screen Show (4:3)</PresentationFormat>
  <Paragraphs>204</Paragraphs>
  <Slides>40</Slides>
  <Notes>11</Notes>
  <HiddenSlides>0</HiddenSlides>
  <MMClips>0</MMClips>
  <ScaleCrop>false</ScaleCrop>
  <HeadingPairs>
    <vt:vector size="4" baseType="variant">
      <vt:variant>
        <vt:lpstr>Design Template</vt:lpstr>
      </vt:variant>
      <vt:variant>
        <vt:i4>1</vt:i4>
      </vt:variant>
      <vt:variant>
        <vt:lpstr>Slide Titles</vt:lpstr>
      </vt:variant>
      <vt:variant>
        <vt:i4>40</vt:i4>
      </vt:variant>
    </vt:vector>
  </HeadingPairs>
  <TitlesOfParts>
    <vt:vector size="41" baseType="lpstr">
      <vt:lpstr>Inkwell</vt:lpstr>
      <vt:lpstr>Building Bridges: Communicating without a Shared Language Base</vt:lpstr>
      <vt:lpstr>Goals of this Workshop</vt:lpstr>
      <vt:lpstr>What MLC Is and What It Is Not</vt:lpstr>
      <vt:lpstr>Identifying Persons Who Are MLC</vt:lpstr>
      <vt:lpstr>Identifying Persons Who Are MLC</vt:lpstr>
      <vt:lpstr>Identifying Persons Who Are MLC</vt:lpstr>
      <vt:lpstr>Slide 7</vt:lpstr>
      <vt:lpstr>Slide 8</vt:lpstr>
      <vt:lpstr>This Workshop Will Focus On:</vt:lpstr>
      <vt:lpstr>This Workshop Will Focus On:</vt:lpstr>
      <vt:lpstr>So What Do I Do Now?!</vt:lpstr>
      <vt:lpstr>Unique Challenges</vt:lpstr>
      <vt:lpstr>Slide 13</vt:lpstr>
      <vt:lpstr>What Tools Should Be in Your Tool Box?</vt:lpstr>
      <vt:lpstr>The Adjusted Flow of Interpreting</vt:lpstr>
      <vt:lpstr>Consecutive vs. Simultaneous</vt:lpstr>
      <vt:lpstr>Consecutive vs. Simultaneous</vt:lpstr>
      <vt:lpstr>Professional Terminology with Hearing Clients</vt:lpstr>
      <vt:lpstr>Who Do I Talk To:</vt:lpstr>
      <vt:lpstr>Professional Terminology with Hearing Clients</vt:lpstr>
      <vt:lpstr>Time Constraints</vt:lpstr>
      <vt:lpstr>Time Constraints Interpreter Consideration</vt:lpstr>
      <vt:lpstr>Channel Your Inner Sherlock Holmes</vt:lpstr>
      <vt:lpstr>Building Your MLC Toolbox</vt:lpstr>
      <vt:lpstr>Hands on Practice</vt:lpstr>
      <vt:lpstr>Scenario #1- Instructions for Medication</vt:lpstr>
      <vt:lpstr>Did You Consider:</vt:lpstr>
      <vt:lpstr>Scenario #2 - Educational</vt:lpstr>
      <vt:lpstr>Did You Consider:</vt:lpstr>
      <vt:lpstr>Scenario #3 - Legal</vt:lpstr>
      <vt:lpstr>Did You Consider:</vt:lpstr>
      <vt:lpstr>Teaming </vt:lpstr>
      <vt:lpstr>Confidentiality</vt:lpstr>
      <vt:lpstr>Confidentiality</vt:lpstr>
      <vt:lpstr>Professionalism</vt:lpstr>
      <vt:lpstr>Professionalism (continued)</vt:lpstr>
      <vt:lpstr>Conduct</vt:lpstr>
      <vt:lpstr>Conduct (continued)</vt:lpstr>
      <vt:lpstr>Respect for Consumers</vt:lpstr>
      <vt:lpstr>Credits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Bridges: Communicating without a Shared Language Base</dc:title>
  <dc:creator>Sammie Sheppard</dc:creator>
  <cp:lastModifiedBy>Sammie Sheppard</cp:lastModifiedBy>
  <cp:revision>69</cp:revision>
  <dcterms:created xsi:type="dcterms:W3CDTF">2013-06-21T15:10:45Z</dcterms:created>
  <dcterms:modified xsi:type="dcterms:W3CDTF">2013-06-21T15:12:39Z</dcterms:modified>
</cp:coreProperties>
</file>